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56" r:id="rId5"/>
    <p:sldId id="258" r:id="rId6"/>
    <p:sldId id="259" r:id="rId7"/>
    <p:sldId id="260" r:id="rId8"/>
    <p:sldId id="270" r:id="rId9"/>
    <p:sldId id="261" r:id="rId10"/>
    <p:sldId id="272" r:id="rId11"/>
    <p:sldId id="275" r:id="rId12"/>
    <p:sldId id="262" r:id="rId13"/>
    <p:sldId id="263" r:id="rId14"/>
    <p:sldId id="264" r:id="rId15"/>
    <p:sldId id="274" r:id="rId16"/>
    <p:sldId id="265" r:id="rId17"/>
    <p:sldId id="276" r:id="rId18"/>
    <p:sldId id="268" r:id="rId19"/>
    <p:sldId id="269" r:id="rId20"/>
  </p:sldIdLst>
  <p:sldSz cx="12192000" cy="6858000"/>
  <p:notesSz cx="6858000" cy="9144000"/>
  <p:defaultTextStyle>
    <a:defPPr rtl="0"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71941" autoAdjust="0"/>
  </p:normalViewPr>
  <p:slideViewPr>
    <p:cSldViewPr snapToGrid="0">
      <p:cViewPr varScale="1">
        <p:scale>
          <a:sx n="91" d="100"/>
          <a:sy n="91" d="100"/>
        </p:scale>
        <p:origin x="135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3898718-D9AA-4747-B73F-D638C0F5D1E7}" type="datetime1">
              <a:rPr lang="pl-PL" smtClean="0"/>
              <a:t>24.08.2021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75DC4F1-CC00-4E21-8F9B-51DE3107EA3A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381735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9647EB-BD69-47D9-ACCE-D7001E19B139}" type="datetime1">
              <a:rPr lang="pl-PL" smtClean="0"/>
              <a:pPr/>
              <a:t>24.08.2021</a:t>
            </a:fld>
            <a:endParaRPr lang="pl-PL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 dirty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6D563E5-3F3B-4F78-9C71-DC2608869805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3036846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6D563E5-3F3B-4F78-9C71-DC2608869805}" type="slidenum">
              <a:rPr lang="pl-PL" smtClean="0"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88391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6D563E5-3F3B-4F78-9C71-DC2608869805}" type="slidenum">
              <a:rPr lang="pl-PL" smtClean="0"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63482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D563E5-3F3B-4F78-9C71-DC2608869805}" type="slidenum">
              <a:rPr lang="pl-PL" noProof="0" smtClean="0"/>
              <a:t>4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4162693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a 7"/>
          <p:cNvGrpSpPr/>
          <p:nvPr/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11" name="Dowolny kształt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Dowolny kształt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Dowolny kształt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 rtlCol="0"/>
          <a:lstStyle>
            <a:lvl1pPr>
              <a:defRPr/>
            </a:lvl1pPr>
          </a:lstStyle>
          <a:p>
            <a:fld id="{5B0159F8-4312-4C6E-B90E-036C8630E7CA}" type="datetime1">
              <a:rPr lang="pl-PL" smtClean="0"/>
              <a:pPr/>
              <a:t>24.08.2021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rtlCol="0" anchor="ctr"/>
          <a:lstStyle>
            <a:lvl1pPr algn="l">
              <a:defRPr sz="1200"/>
            </a:lvl1pPr>
          </a:lstStyle>
          <a:p>
            <a:pPr rtl="0"/>
            <a:fld id="{FAEF9944-A4F6-4C59-AEBD-678D6480B8EA}" type="slidenum">
              <a:rPr lang="pl-PL" noProof="0" smtClean="0"/>
              <a:pPr/>
              <a:t>‹#›</a:t>
            </a:fld>
            <a:endParaRPr lang="pl-PL" noProof="0" dirty="0"/>
          </a:p>
        </p:txBody>
      </p:sp>
      <p:sp>
        <p:nvSpPr>
          <p:cNvPr id="68" name="Dowolny kształt 57"/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9" name="Grupa 8" title="Kształt kontenera tekstu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Dowolny kształt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Dowolny kształt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Łącznik prosty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rtlCol="0"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rtlCol="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 noProof="0" smtClean="0"/>
              <a:t>Kliknij, aby edytować styl wzorca podtytułu</a:t>
            </a:r>
            <a:endParaRPr lang="pl-PL" noProof="0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l-PL" noProof="0" smtClean="0"/>
              <a:t>Edytuj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9420AD4-D3E5-4A5D-B3FF-46642318FD7C}" type="datetime1">
              <a:rPr lang="pl-PL" smtClean="0"/>
              <a:pPr/>
              <a:t>24.08.2021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EF9944-A4F6-4C59-AEBD-678D6480B8EA}" type="slidenum">
              <a:rPr lang="pl-PL" noProof="0" smtClean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a 7" title="Pióro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5" name="Dowolny kształt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Dowolny kształt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 rtlCol="0"/>
          <a:lstStyle/>
          <a:p>
            <a:pPr lvl="0" rtl="0"/>
            <a:r>
              <a:rPr lang="pl-PL" noProof="0" smtClean="0"/>
              <a:t>Edytuj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 rtlCol="0"/>
          <a:lstStyle>
            <a:lvl1pPr>
              <a:defRPr/>
            </a:lvl1pPr>
          </a:lstStyle>
          <a:p>
            <a:fld id="{9409A345-F6CF-463F-9276-276DAE57ABA8}" type="datetime1">
              <a:rPr lang="pl-PL" smtClean="0"/>
              <a:pPr/>
              <a:t>24.08.2021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FAEF9944-A4F6-4C59-AEBD-678D6480B8EA}" type="slidenum">
              <a:rPr lang="pl-PL" noProof="0" smtClean="0"/>
              <a:pPr/>
              <a:t>‹#›</a:t>
            </a:fld>
            <a:endParaRPr lang="pl-PL" noProof="0" dirty="0"/>
          </a:p>
        </p:txBody>
      </p:sp>
      <p:cxnSp>
        <p:nvCxnSpPr>
          <p:cNvPr id="7" name="Łącznik prosty 6" title="Linijka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 noProof="0" smtClean="0"/>
              <a:t>Edytuj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D42F592-743A-4CF4-AC9B-F82E34B5D2EA}" type="datetime1">
              <a:rPr lang="pl-PL" smtClean="0"/>
              <a:pPr/>
              <a:t>24.08.2021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EF9944-A4F6-4C59-AEBD-678D6480B8EA}" type="slidenum">
              <a:rPr lang="pl-PL" noProof="0" smtClean="0"/>
              <a:t>‹#›</a:t>
            </a:fld>
            <a:endParaRPr lang="pl-PL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olny kształt 5" title="Pióro — tło"/>
          <p:cNvSpPr>
            <a:spLocks noEditPoints="1"/>
          </p:cNvSpPr>
          <p:nvPr/>
        </p:nvSpPr>
        <p:spPr bwMode="auto">
          <a:xfrm>
            <a:off x="0" y="-4679"/>
            <a:ext cx="12200615" cy="686267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5" y="857"/>
                  <a:pt x="3" y="863"/>
                  <a:pt x="0" y="869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600" y="966"/>
                  <a:pt x="2611" y="966"/>
                  <a:pt x="2618" y="974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45" y="790"/>
                  <a:pt x="2848" y="801"/>
                  <a:pt x="2838" y="802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01" y="617"/>
                  <a:pt x="2591" y="615"/>
                  <a:pt x="2588" y="604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18" y="757"/>
                  <a:pt x="2717" y="771"/>
                  <a:pt x="2716" y="785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48" y="740"/>
                  <a:pt x="2743" y="743"/>
                  <a:pt x="2745" y="75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34" y="1"/>
                  <a:pt x="734" y="2"/>
                  <a:pt x="734" y="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2" y="1"/>
                  <a:pt x="712" y="1"/>
                  <a:pt x="712" y="1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701" y="5"/>
                  <a:pt x="701" y="3"/>
                  <a:pt x="702" y="1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83" y="4"/>
                  <a:pt x="683" y="2"/>
                  <a:pt x="683" y="1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30" y="1"/>
                  <a:pt x="630" y="1"/>
                  <a:pt x="630" y="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03" y="1"/>
                  <a:pt x="603" y="1"/>
                  <a:pt x="603" y="1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62" y="5"/>
                  <a:pt x="561" y="8"/>
                  <a:pt x="561" y="13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49" y="1"/>
                  <a:pt x="550" y="1"/>
                  <a:pt x="551" y="1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506" y="2"/>
                  <a:pt x="506" y="1"/>
                  <a:pt x="507" y="1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55" y="8"/>
                  <a:pt x="456" y="4"/>
                  <a:pt x="457" y="1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394" y="1"/>
                  <a:pt x="394" y="2"/>
                  <a:pt x="393" y="3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5" y="1"/>
                  <a:pt x="365" y="1"/>
                  <a:pt x="365" y="1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302" y="16"/>
                  <a:pt x="304" y="9"/>
                  <a:pt x="303" y="1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48" y="7"/>
                  <a:pt x="247" y="4"/>
                  <a:pt x="247" y="1"/>
                </a:cubicBezTo>
                <a:cubicBezTo>
                  <a:pt x="229" y="6"/>
                  <a:pt x="229" y="3"/>
                  <a:pt x="229" y="1"/>
                </a:cubicBezTo>
                <a:cubicBezTo>
                  <a:pt x="177" y="11"/>
                  <a:pt x="185" y="9"/>
                  <a:pt x="189" y="14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73" y="1"/>
                  <a:pt x="73" y="1"/>
                  <a:pt x="73" y="1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42" y="13"/>
                  <a:pt x="33" y="12"/>
                  <a:pt x="25" y="7"/>
                </a:cubicBezTo>
                <a:cubicBezTo>
                  <a:pt x="13" y="18"/>
                  <a:pt x="19" y="25"/>
                  <a:pt x="31" y="23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01" y="49"/>
                  <a:pt x="97" y="45"/>
                  <a:pt x="90" y="47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43"/>
                  <a:pt x="28" y="45"/>
                  <a:pt x="42" y="47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93" y="76"/>
                  <a:pt x="85" y="75"/>
                  <a:pt x="77" y="72"/>
                </a:cubicBezTo>
                <a:cubicBezTo>
                  <a:pt x="3" y="63"/>
                  <a:pt x="2" y="63"/>
                  <a:pt x="0" y="63"/>
                </a:cubicBezTo>
                <a:cubicBezTo>
                  <a:pt x="49" y="82"/>
                  <a:pt x="61" y="86"/>
                  <a:pt x="75" y="85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106"/>
                  <a:pt x="2" y="106"/>
                  <a:pt x="3" y="106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0" y="137"/>
                  <a:pt x="0" y="137"/>
                  <a:pt x="0" y="137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4" y="200"/>
                  <a:pt x="8" y="200"/>
                  <a:pt x="12" y="200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0" y="260"/>
                  <a:pt x="0" y="260"/>
                  <a:pt x="0" y="260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16" y="282"/>
                  <a:pt x="8" y="278"/>
                  <a:pt x="0" y="273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73" y="405"/>
                  <a:pt x="479" y="400"/>
                  <a:pt x="481" y="404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19" y="342"/>
                  <a:pt x="112" y="342"/>
                  <a:pt x="106" y="340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27" y="863"/>
                  <a:pt x="3834" y="869"/>
                  <a:pt x="3840" y="864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40" y="899"/>
                  <a:pt x="3840" y="899"/>
                  <a:pt x="3840" y="899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9" y="980"/>
                  <a:pt x="5" y="985"/>
                  <a:pt x="0" y="989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19" y="878"/>
                  <a:pt x="9" y="898"/>
                  <a:pt x="0" y="918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77" y="34"/>
                  <a:pt x="2773" y="46"/>
                  <a:pt x="2761" y="52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19" y="29"/>
                  <a:pt x="2828" y="46"/>
                  <a:pt x="2814" y="47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19" y="1089"/>
                  <a:pt x="35" y="1093"/>
                  <a:pt x="53" y="1095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29" y="1405"/>
                  <a:pt x="3324" y="1415"/>
                  <a:pt x="3316" y="1408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14" y="1133"/>
                  <a:pt x="3303" y="1141"/>
                  <a:pt x="3307" y="1147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52" y="1554"/>
                  <a:pt x="2562" y="1548"/>
                  <a:pt x="2560" y="1539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68" y="1441"/>
                  <a:pt x="2177" y="1445"/>
                  <a:pt x="2188" y="1446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73" y="1547"/>
                  <a:pt x="2379" y="1556"/>
                  <a:pt x="2387" y="1555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532"/>
                  <a:pt x="2437" y="1539"/>
                  <a:pt x="2429" y="1541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988" y="4"/>
                  <a:pt x="991" y="7"/>
                  <a:pt x="990" y="1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0" y="2"/>
                  <a:pt x="971" y="2"/>
                  <a:pt x="972" y="3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12" y="959"/>
                  <a:pt x="809" y="956"/>
                  <a:pt x="804" y="953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86" y="425"/>
                  <a:pt x="982" y="418"/>
                  <a:pt x="984" y="407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979" y="789"/>
                  <a:pt x="981" y="809"/>
                  <a:pt x="974" y="804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37" y="979"/>
                  <a:pt x="927" y="997"/>
                  <a:pt x="922" y="1003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40" y="1775"/>
                  <a:pt x="3840" y="1775"/>
                  <a:pt x="3840" y="1775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40" y="1734"/>
                  <a:pt x="3840" y="1734"/>
                  <a:pt x="3840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40" y="1710"/>
                  <a:pt x="3840" y="1710"/>
                  <a:pt x="3840" y="1710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840" y="1801"/>
                  <a:pt x="3840" y="1801"/>
                  <a:pt x="3840" y="1801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94" y="1959"/>
                  <a:pt x="3503" y="1964"/>
                  <a:pt x="3514" y="1959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40" y="1674"/>
                  <a:pt x="3840" y="1674"/>
                  <a:pt x="3840" y="1674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40" y="1642"/>
                  <a:pt x="3840" y="1642"/>
                  <a:pt x="3840" y="1642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8" y="2024"/>
                  <a:pt x="2207" y="2019"/>
                  <a:pt x="2205" y="2014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52" y="1937"/>
                  <a:pt x="2348" y="1926"/>
                  <a:pt x="2351" y="1917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8" y="1999"/>
                  <a:pt x="2289" y="1991"/>
                  <a:pt x="2291" y="1985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54" y="2146"/>
                  <a:pt x="2059" y="2155"/>
                  <a:pt x="2058" y="2161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990" y="2161"/>
                  <a:pt x="1990" y="2161"/>
                  <a:pt x="1990" y="2161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78" y="1715"/>
                  <a:pt x="590" y="1713"/>
                  <a:pt x="602" y="1716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905" y="2147"/>
                  <a:pt x="1893" y="2133"/>
                  <a:pt x="1882" y="2118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0" y="1130"/>
                  <a:pt x="0" y="1130"/>
                  <a:pt x="0" y="1130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4" y="1157"/>
                  <a:pt x="4" y="1153"/>
                  <a:pt x="0" y="1151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0" y="1980"/>
                  <a:pt x="0" y="1980"/>
                  <a:pt x="0" y="1980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0" y="2091"/>
                  <a:pt x="20" y="2089"/>
                  <a:pt x="31" y="2087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34" y="2140"/>
                  <a:pt x="643" y="2135"/>
                  <a:pt x="639" y="2128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523" y="2147"/>
                  <a:pt x="527" y="2156"/>
                  <a:pt x="534" y="215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upa 8" title="Kształt kontenera tekstu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Dowolny kształt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Dowolny kształt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Łącznik prosty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0DA1A31-67CE-44AE-9B27-AFB1C0721A13}" type="datetime1">
              <a:rPr lang="pl-PL" smtClean="0"/>
              <a:pPr/>
              <a:t>24.08.2021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 rtlCol="0"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pPr rtl="0"/>
            <a:fld id="{FAEF9944-A4F6-4C59-AEBD-678D6480B8EA}" type="slidenum">
              <a:rPr lang="pl-PL" noProof="0" smtClean="0"/>
              <a:pPr/>
              <a:t>‹#›</a:t>
            </a:fld>
            <a:endParaRPr lang="pl-PL" noProof="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rtlCol="0"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 rtlCol="0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smtClean="0"/>
              <a:t>Edytuj style wzorca tekstu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 rtlCol="0"/>
          <a:lstStyle/>
          <a:p>
            <a:pPr lvl="0" rtl="0"/>
            <a:r>
              <a:rPr lang="pl-PL" noProof="0" smtClean="0"/>
              <a:t>Edytuj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 rtlCol="0"/>
          <a:lstStyle/>
          <a:p>
            <a:pPr lvl="0" rtl="0"/>
            <a:r>
              <a:rPr lang="pl-PL" noProof="0" smtClean="0"/>
              <a:t>Edytuj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8238373-6AD9-4E48-816B-5278B4AE4CD3}" type="datetime1">
              <a:rPr lang="pl-PL" smtClean="0"/>
              <a:pPr/>
              <a:t>24.08.2021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EF9944-A4F6-4C59-AEBD-678D6480B8EA}" type="slidenum">
              <a:rPr lang="pl-PL" noProof="0" smtClean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33698" y="566928"/>
            <a:ext cx="8770573" cy="1563624"/>
          </a:xfrm>
        </p:spPr>
        <p:txBody>
          <a:bodyPr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rtlCol="0"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 smtClean="0"/>
              <a:t>Edytuj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 rtlCol="0"/>
          <a:lstStyle/>
          <a:p>
            <a:pPr lvl="0" rtl="0"/>
            <a:r>
              <a:rPr lang="pl-PL" noProof="0" smtClean="0"/>
              <a:t>Edytuj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rtlCol="0"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 smtClean="0"/>
              <a:t>Edytuj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 rtlCol="0"/>
          <a:lstStyle/>
          <a:p>
            <a:pPr lvl="0" rtl="0"/>
            <a:r>
              <a:rPr lang="pl-PL" noProof="0" smtClean="0"/>
              <a:t>Edytuj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8E4E43-3B62-425C-87AC-A316817EAC54}" type="datetime1">
              <a:rPr lang="pl-PL" smtClean="0"/>
              <a:pPr/>
              <a:t>24.08.2021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EF9944-A4F6-4C59-AEBD-678D6480B8EA}" type="slidenum">
              <a:rPr lang="pl-PL" noProof="0" smtClean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6C8E495-D434-4005-BBB3-B31FB34D59ED}" type="datetime1">
              <a:rPr lang="pl-PL" smtClean="0"/>
              <a:pPr/>
              <a:t>24.08.2021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EF9944-A4F6-4C59-AEBD-678D6480B8EA}" type="slidenum">
              <a:rPr lang="pl-PL" noProof="0" smtClean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 title="Pióra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6" name="Dowolny kształt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Dowolny kształt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1437867-E183-4724-A725-09B1B1D0C419}" type="datetime1">
              <a:rPr lang="pl-PL" smtClean="0"/>
              <a:pPr/>
              <a:t>24.08.2021</a:t>
            </a:fld>
            <a:endParaRPr lang="pl-PL" dirty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EF9944-A4F6-4C59-AEBD-678D6480B8EA}" type="slidenum">
              <a:rPr lang="pl-PL" noProof="0" smtClean="0"/>
              <a:t>‹#›</a:t>
            </a:fld>
            <a:endParaRPr lang="pl-PL" noProof="0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owolny kształt 15" title="Pióro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rtlCol="0"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l-PL" noProof="0" smtClean="0"/>
              <a:t>Edytuj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 rtlCol="0"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 smtClean="0"/>
              <a:t>Edytuj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 rtlCol="0"/>
          <a:lstStyle>
            <a:lvl1pPr algn="l">
              <a:defRPr/>
            </a:lvl1pPr>
          </a:lstStyle>
          <a:p>
            <a:fld id="{FFC62B86-BFD6-47DA-AF1F-582A6225761A}" type="datetime1">
              <a:rPr lang="pl-PL" smtClean="0"/>
              <a:pPr/>
              <a:t>24.08.2021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rtlCol="0" anchor="t"/>
          <a:lstStyle>
            <a:lvl1pPr algn="l">
              <a:defRPr sz="4400"/>
            </a:lvl1pPr>
          </a:lstStyle>
          <a:p>
            <a:pPr rtl="0"/>
            <a:fld id="{FAEF9944-A4F6-4C59-AEBD-678D6480B8EA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owolny kształt 15" title="Pióro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rtlCol="0"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 rtlCol="0"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 smtClean="0"/>
              <a:t>Edytuj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 rtlCol="0"/>
          <a:lstStyle>
            <a:lvl1pPr algn="l">
              <a:defRPr/>
            </a:lvl1pPr>
          </a:lstStyle>
          <a:p>
            <a:fld id="{23B751B0-BD1D-4CCC-A705-BF53AF31BA1A}" type="datetime1">
              <a:rPr lang="pl-PL" smtClean="0"/>
              <a:pPr/>
              <a:t>24.08.2021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rtlCol="0" anchor="t"/>
          <a:lstStyle>
            <a:lvl1pPr algn="l">
              <a:defRPr sz="4400"/>
            </a:lvl1pPr>
          </a:lstStyle>
          <a:p>
            <a:pPr rtl="0"/>
            <a:fld id="{FAEF9944-A4F6-4C59-AEBD-678D6480B8EA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 title="Pióra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Dowolny kształt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Dowolny kształt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2933700" y="568345"/>
            <a:ext cx="8770571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pl-PL" noProof="0" dirty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A4AFD129-C207-4B59-BF98-ACF30E589DE4}" type="datetime1">
              <a:rPr lang="pl-PL" smtClean="0"/>
              <a:pPr/>
              <a:t>24.08.2021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fld id="{FAEF9944-A4F6-4C59-AEBD-678D6480B8EA}" type="slidenum">
              <a:rPr lang="pl-PL" noProof="0" smtClean="0"/>
              <a:pPr/>
              <a:t>‹#›</a:t>
            </a:fld>
            <a:endParaRPr lang="pl-PL" noProof="0" dirty="0"/>
          </a:p>
        </p:txBody>
      </p:sp>
      <p:cxnSp>
        <p:nvCxnSpPr>
          <p:cNvPr id="9" name="Łącznik prosty 8" title="Linijka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Relationship Id="rId9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rostokąt 50">
            <a:extLst>
              <a:ext uri="{FF2B5EF4-FFF2-40B4-BE49-F238E27FC236}">
                <a16:creationId xmlns:a16="http://schemas.microsoft.com/office/drawing/2014/main" id="{36E27C40-104A-4C05-A382-21A40999A1D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grpSp>
        <p:nvGrpSpPr>
          <p:cNvPr id="53" name="Grupa 52">
            <a:extLst>
              <a:ext uri="{FF2B5EF4-FFF2-40B4-BE49-F238E27FC236}">
                <a16:creationId xmlns:a16="http://schemas.microsoft.com/office/drawing/2014/main" id="{C1D78633-7222-4BD8-9B43-C5A3FE3FB1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54" name="Dowolny kształt 5">
              <a:extLst>
                <a:ext uri="{FF2B5EF4-FFF2-40B4-BE49-F238E27FC236}">
                  <a16:creationId xmlns:a16="http://schemas.microsoft.com/office/drawing/2014/main" id="{64A62ED5-69F8-4A9A-959F-BDFA4CB0062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</p:sp>
        <p:sp>
          <p:nvSpPr>
            <p:cNvPr id="55" name="Dowolny kształt 9">
              <a:extLst>
                <a:ext uri="{FF2B5EF4-FFF2-40B4-BE49-F238E27FC236}">
                  <a16:creationId xmlns:a16="http://schemas.microsoft.com/office/drawing/2014/main" id="{1E1E0581-3B45-45FA-909D-956C5BA8C38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</p:sp>
        <p:sp>
          <p:nvSpPr>
            <p:cNvPr id="56" name="Dowolny kształt 13">
              <a:extLst>
                <a:ext uri="{FF2B5EF4-FFF2-40B4-BE49-F238E27FC236}">
                  <a16:creationId xmlns:a16="http://schemas.microsoft.com/office/drawing/2014/main" id="{05474103-4A93-4198-B2FA-45EC74FD52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</p:sp>
      </p:grpSp>
      <p:grpSp>
        <p:nvGrpSpPr>
          <p:cNvPr id="58" name="Grupa 57">
            <a:extLst>
              <a:ext uri="{FF2B5EF4-FFF2-40B4-BE49-F238E27FC236}">
                <a16:creationId xmlns:a16="http://schemas.microsoft.com/office/drawing/2014/main" id="{AD746CED-0567-4DF8-AB5A-955539059A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 useBgFill="1">
          <p:nvSpPr>
            <p:cNvPr id="59" name="Dowolny kształt 159">
              <a:extLst>
                <a:ext uri="{FF2B5EF4-FFF2-40B4-BE49-F238E27FC236}">
                  <a16:creationId xmlns:a16="http://schemas.microsoft.com/office/drawing/2014/main" id="{ADA5E076-A7C5-4275-A6C5-D0949C89B1B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60" name="Dowolny kształt 164">
              <a:extLst>
                <a:ext uri="{FF2B5EF4-FFF2-40B4-BE49-F238E27FC236}">
                  <a16:creationId xmlns:a16="http://schemas.microsoft.com/office/drawing/2014/main" id="{8DA0B687-0059-4D26-A341-3533C07D86D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tx2">
                <a:lumMod val="75000"/>
                <a:lumOff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61" name="Łącznik prosty 60">
              <a:extLst>
                <a:ext uri="{FF2B5EF4-FFF2-40B4-BE49-F238E27FC236}">
                  <a16:creationId xmlns:a16="http://schemas.microsoft.com/office/drawing/2014/main" id="{B3CFF822-5B88-4257-86DB-464E3C755FE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465AC2A1-33AB-498F-9481-456EE428A8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2302" y="1452564"/>
            <a:ext cx="6106958" cy="2094326"/>
          </a:xfrm>
        </p:spPr>
        <p:txBody>
          <a:bodyPr rtlCol="0" anchor="ctr">
            <a:normAutofit/>
          </a:bodyPr>
          <a:lstStyle/>
          <a:p>
            <a:pPr algn="ctr"/>
            <a:r>
              <a:rPr lang="pl-PL" sz="2800" dirty="0" smtClean="0">
                <a:solidFill>
                  <a:srgbClr val="7030A0"/>
                </a:solidFill>
              </a:rPr>
              <a:t>Projekt „Lalki ożywają w teatrze”</a:t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/>
            </a:r>
            <a:br>
              <a:rPr lang="pl-PL" sz="2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pl-PL" sz="27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Przedszkole publiczne nr 165</a:t>
            </a:r>
            <a:endParaRPr lang="pl-PL" sz="27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44B152B-31E5-418B-BA48-A3361253FE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62302" y="3444658"/>
            <a:ext cx="5818860" cy="1657575"/>
          </a:xfrm>
        </p:spPr>
        <p:txBody>
          <a:bodyPr rtlCol="0">
            <a:noAutofit/>
          </a:bodyPr>
          <a:lstStyle/>
          <a:p>
            <a:pPr algn="ctr" rtl="0"/>
            <a:endParaRPr lang="pl-PL" sz="1400" dirty="0" smtClean="0">
              <a:solidFill>
                <a:schemeClr val="tx1"/>
              </a:solidFill>
            </a:endParaRPr>
          </a:p>
          <a:p>
            <a:pPr algn="ctr" rtl="0"/>
            <a:r>
              <a:rPr lang="pl-PL" sz="1400" dirty="0" smtClean="0">
                <a:solidFill>
                  <a:schemeClr val="tx1"/>
                </a:solidFill>
              </a:rPr>
              <a:t>Autorzy:</a:t>
            </a:r>
          </a:p>
          <a:p>
            <a:pPr algn="ctr" rtl="0"/>
            <a:r>
              <a:rPr lang="pl-PL" sz="1400" dirty="0" smtClean="0">
                <a:solidFill>
                  <a:schemeClr val="tx1"/>
                </a:solidFill>
              </a:rPr>
              <a:t>Dorota Jasica</a:t>
            </a:r>
          </a:p>
          <a:p>
            <a:pPr algn="ctr" rtl="0"/>
            <a:r>
              <a:rPr lang="pl-PL" sz="1400" dirty="0" smtClean="0">
                <a:solidFill>
                  <a:schemeClr val="tx1"/>
                </a:solidFill>
              </a:rPr>
              <a:t>Dorota Kamińska</a:t>
            </a:r>
            <a:endParaRPr lang="pl-PL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36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6747" y="568344"/>
            <a:ext cx="10937016" cy="1560716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7030A0"/>
                </a:solidFill>
              </a:rPr>
              <a:t>Etapy realizacji projektu</a:t>
            </a:r>
            <a:br>
              <a:rPr lang="pl-PL" sz="4000" dirty="0" smtClean="0">
                <a:solidFill>
                  <a:srgbClr val="7030A0"/>
                </a:solidFill>
              </a:rPr>
            </a:br>
            <a:r>
              <a:rPr lang="pl-PL" sz="2400" dirty="0">
                <a:solidFill>
                  <a:schemeClr val="tx1"/>
                </a:solidFill>
              </a:rPr>
              <a:t>n</a:t>
            </a:r>
            <a:r>
              <a:rPr lang="pl-PL" sz="2400" dirty="0" smtClean="0">
                <a:solidFill>
                  <a:schemeClr val="tx1"/>
                </a:solidFill>
              </a:rPr>
              <a:t>auka wyrażania emocji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smtClean="0">
                <a:solidFill>
                  <a:schemeClr val="tx1"/>
                </a:solidFill>
              </a:rPr>
              <a:t>- zabawy </a:t>
            </a:r>
            <a:r>
              <a:rPr lang="pl-PL" sz="2400" dirty="0" err="1" smtClean="0">
                <a:solidFill>
                  <a:schemeClr val="tx1"/>
                </a:solidFill>
              </a:rPr>
              <a:t>dramowe</a:t>
            </a:r>
            <a:r>
              <a:rPr lang="pl-PL" sz="2400" dirty="0" smtClean="0">
                <a:solidFill>
                  <a:schemeClr val="tx1"/>
                </a:solidFill>
              </a:rPr>
              <a:t> </a:t>
            </a:r>
            <a:endParaRPr lang="pl-PL" sz="2400" dirty="0">
              <a:solidFill>
                <a:schemeClr val="tx1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65167" y="2564363"/>
            <a:ext cx="3000702" cy="4000936"/>
          </a:xfrm>
        </p:spPr>
      </p:pic>
    </p:spTree>
    <p:extLst>
      <p:ext uri="{BB962C8B-B14F-4D97-AF65-F5344CB8AC3E}">
        <p14:creationId xmlns:p14="http://schemas.microsoft.com/office/powerpoint/2010/main" val="404110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05755" y="610559"/>
            <a:ext cx="8770571" cy="1560716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7030A0"/>
                </a:solidFill>
              </a:rPr>
              <a:t>Etapy realizacji projektu</a:t>
            </a:r>
            <a:r>
              <a:rPr lang="pl-PL" dirty="0" smtClean="0">
                <a:solidFill>
                  <a:srgbClr val="7030A0"/>
                </a:solidFill>
              </a:rPr>
              <a:t/>
            </a:r>
            <a:br>
              <a:rPr lang="pl-PL" dirty="0" smtClean="0">
                <a:solidFill>
                  <a:srgbClr val="7030A0"/>
                </a:solidFill>
              </a:rPr>
            </a:br>
            <a:r>
              <a:rPr lang="pl-PL" dirty="0" smtClean="0">
                <a:solidFill>
                  <a:srgbClr val="7030A0"/>
                </a:solidFill>
              </a:rPr>
              <a:t>  </a:t>
            </a:r>
            <a:r>
              <a:rPr lang="pl-PL" sz="2400" dirty="0" smtClean="0">
                <a:solidFill>
                  <a:schemeClr val="tx1"/>
                </a:solidFill>
              </a:rPr>
              <a:t>nauka animacji lalki teatralnej</a:t>
            </a:r>
            <a:endParaRPr lang="pl-PL" sz="2400" dirty="0">
              <a:solidFill>
                <a:schemeClr val="tx1"/>
              </a:solidFill>
            </a:endParaRPr>
          </a:p>
        </p:txBody>
      </p:sp>
      <p:pic>
        <p:nvPicPr>
          <p:cNvPr id="6" name="Picture 4" descr="C:\Users\Ja\Desktop\20210511_0932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5972" y="2175785"/>
            <a:ext cx="2984377" cy="4145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 descr="C:\Users\Ja\Desktop\20210512_1027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70481" y="2171275"/>
            <a:ext cx="3112465" cy="4149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C:\Users\Ja\Desktop\20210512_1023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6449" y="2171275"/>
            <a:ext cx="3017933" cy="4149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459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54125" y="448601"/>
            <a:ext cx="8770571" cy="1560716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7030A0"/>
                </a:solidFill>
              </a:rPr>
              <a:t>Etapy projektu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2700" dirty="0"/>
              <a:t>p</a:t>
            </a:r>
            <a:r>
              <a:rPr lang="pl-PL" sz="2700" dirty="0" smtClean="0"/>
              <a:t>owstawanie lalek na konkurs</a:t>
            </a:r>
            <a:br>
              <a:rPr lang="pl-PL" sz="2700" dirty="0" smtClean="0"/>
            </a:br>
            <a:r>
              <a:rPr lang="pl-PL" sz="2700" dirty="0" smtClean="0"/>
              <a:t>,,Lalka teatralna – czyli zabawy teatralne przedszkolaków”</a:t>
            </a:r>
            <a:endParaRPr lang="pl-PL" sz="27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008115" y="2945596"/>
            <a:ext cx="2022143" cy="1516607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20299" y="4680621"/>
            <a:ext cx="2189984" cy="164248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521" y="2692828"/>
            <a:ext cx="2597046" cy="173136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843" y="4305984"/>
            <a:ext cx="2538756" cy="169250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83437" y="4742036"/>
            <a:ext cx="1656691" cy="205295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314" y="2866339"/>
            <a:ext cx="1551319" cy="207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9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61242" y="526303"/>
            <a:ext cx="11052630" cy="1560716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7030A0"/>
                </a:solidFill>
              </a:rPr>
              <a:t>Etapy realizacji projektu</a:t>
            </a:r>
            <a:r>
              <a:rPr lang="pl-PL" dirty="0" smtClean="0"/>
              <a:t> </a:t>
            </a:r>
            <a:br>
              <a:rPr lang="pl-PL" dirty="0" smtClean="0"/>
            </a:br>
            <a:r>
              <a:rPr lang="pl-PL" sz="2700" dirty="0" smtClean="0"/>
              <a:t>wystawa lalek wykonanych przez dzieci z rodzicami</a:t>
            </a:r>
            <a:br>
              <a:rPr lang="pl-PL" sz="2700" dirty="0" smtClean="0"/>
            </a:br>
            <a:r>
              <a:rPr lang="pl-PL" sz="2700" dirty="0" smtClean="0"/>
              <a:t>                  „Lalka teatralna, czyli zabawy teatralne przedszkolaków”</a:t>
            </a:r>
            <a:br>
              <a:rPr lang="pl-PL" sz="2700" dirty="0" smtClean="0"/>
            </a:br>
            <a:r>
              <a:rPr lang="pl-PL" sz="2700" dirty="0" smtClean="0"/>
              <a:t> </a:t>
            </a:r>
            <a:endParaRPr lang="pl-PL" sz="2700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79" y="3117034"/>
            <a:ext cx="5108078" cy="3405386"/>
          </a:xfr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434" y="3117034"/>
            <a:ext cx="5166837" cy="344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4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>
                <a:solidFill>
                  <a:srgbClr val="7030A0"/>
                </a:solidFill>
              </a:rPr>
              <a:t>Etapy realizacji </a:t>
            </a:r>
            <a:r>
              <a:rPr lang="pl-PL" dirty="0" smtClean="0">
                <a:solidFill>
                  <a:srgbClr val="7030A0"/>
                </a:solidFill>
              </a:rPr>
              <a:t>projektu</a:t>
            </a:r>
            <a:br>
              <a:rPr lang="pl-PL" dirty="0" smtClean="0">
                <a:solidFill>
                  <a:srgbClr val="7030A0"/>
                </a:solidFill>
              </a:rPr>
            </a:br>
            <a:r>
              <a:rPr lang="pl-PL" sz="2400" dirty="0" smtClean="0">
                <a:solidFill>
                  <a:schemeClr val="tx1"/>
                </a:solidFill>
              </a:rPr>
              <a:t>Próby </a:t>
            </a:r>
            <a:r>
              <a:rPr lang="pl-PL" sz="2400" dirty="0">
                <a:solidFill>
                  <a:schemeClr val="tx1"/>
                </a:solidFill>
              </a:rPr>
              <a:t>teatralne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9093" y="2896996"/>
            <a:ext cx="3641587" cy="2890345"/>
          </a:xfrm>
          <a:prstGeom prst="rect">
            <a:avLst/>
          </a:prstGeom>
        </p:spPr>
      </p:pic>
      <p:pic>
        <p:nvPicPr>
          <p:cNvPr id="5" name="Picture 2" descr="C:\Users\Ja\Desktop\20210511_0948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0665" y="2521376"/>
            <a:ext cx="2731190" cy="3641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C:\Users\Ja\Desktop\20210511_0958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40371" y="2564524"/>
            <a:ext cx="2666469" cy="3555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780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68054" y="301624"/>
            <a:ext cx="8770571" cy="1560716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7030A0"/>
                </a:solidFill>
              </a:rPr>
              <a:t>Etapy realizacji projektu</a:t>
            </a:r>
            <a:br>
              <a:rPr lang="pl-PL" dirty="0" smtClean="0">
                <a:solidFill>
                  <a:srgbClr val="7030A0"/>
                </a:solidFill>
              </a:rPr>
            </a:br>
            <a:r>
              <a:rPr lang="pl-PL" sz="2700" dirty="0" smtClean="0">
                <a:solidFill>
                  <a:schemeClr val="tx1"/>
                </a:solidFill>
              </a:rPr>
              <a:t>wystawienie przedstawienia</a:t>
            </a:r>
            <a:br>
              <a:rPr lang="pl-PL" sz="2700" dirty="0" smtClean="0">
                <a:solidFill>
                  <a:schemeClr val="tx1"/>
                </a:solidFill>
              </a:rPr>
            </a:br>
            <a:r>
              <a:rPr lang="pl-PL" sz="2700" dirty="0" smtClean="0">
                <a:solidFill>
                  <a:schemeClr val="tx1"/>
                </a:solidFill>
              </a:rPr>
              <a:t>                                            „Biała Księżniczka i złoty smok”</a:t>
            </a:r>
            <a:br>
              <a:rPr lang="pl-PL" sz="2700" dirty="0" smtClean="0">
                <a:solidFill>
                  <a:schemeClr val="tx1"/>
                </a:solidFill>
              </a:rPr>
            </a:br>
            <a:endParaRPr lang="pl-PL" sz="2700" dirty="0">
              <a:solidFill>
                <a:schemeClr val="tx1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97" y="2764495"/>
            <a:ext cx="4115715" cy="2631763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861" y="2401835"/>
            <a:ext cx="4083692" cy="253224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683" y="3773695"/>
            <a:ext cx="4550979" cy="294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06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05959" y="620110"/>
            <a:ext cx="8698312" cy="1219199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7030A0"/>
                </a:solidFill>
              </a:rPr>
              <a:t>Efekty, refleksja autorów</a:t>
            </a:r>
            <a:r>
              <a:rPr lang="pl-PL" sz="4000" dirty="0" smtClean="0">
                <a:solidFill>
                  <a:srgbClr val="7030A0"/>
                </a:solidFill>
              </a:rPr>
              <a:t/>
            </a:r>
            <a:br>
              <a:rPr lang="pl-PL" sz="4000" dirty="0" smtClean="0">
                <a:solidFill>
                  <a:srgbClr val="7030A0"/>
                </a:solidFill>
              </a:rPr>
            </a:br>
            <a:r>
              <a:rPr lang="pl-PL" sz="4000" dirty="0" smtClean="0">
                <a:solidFill>
                  <a:srgbClr val="7030A0"/>
                </a:solidFill>
              </a:rPr>
              <a:t/>
            </a:r>
            <a:br>
              <a:rPr lang="pl-PL" sz="4000" dirty="0" smtClean="0">
                <a:solidFill>
                  <a:srgbClr val="7030A0"/>
                </a:solidFill>
              </a:rPr>
            </a:br>
            <a:r>
              <a:rPr lang="pl-PL" sz="4000" dirty="0" smtClean="0">
                <a:solidFill>
                  <a:srgbClr val="7030A0"/>
                </a:solidFill>
              </a:rPr>
              <a:t/>
            </a:r>
            <a:br>
              <a:rPr lang="pl-PL" sz="4000" dirty="0" smtClean="0">
                <a:solidFill>
                  <a:srgbClr val="7030A0"/>
                </a:solidFill>
              </a:rPr>
            </a:br>
            <a:r>
              <a:rPr lang="pl-PL" sz="2200" dirty="0">
                <a:solidFill>
                  <a:srgbClr val="7030A0"/>
                </a:solidFill>
              </a:rPr>
              <a:t/>
            </a:r>
            <a:br>
              <a:rPr lang="pl-PL" sz="2200" dirty="0">
                <a:solidFill>
                  <a:srgbClr val="7030A0"/>
                </a:solidFill>
              </a:rPr>
            </a:br>
            <a:r>
              <a:rPr lang="pl-PL" sz="2000" dirty="0" smtClean="0">
                <a:solidFill>
                  <a:schemeClr val="tx1"/>
                </a:solidFill>
              </a:rPr>
              <a:t>-Uczestniczenie w projekcie, który jak żywy organizm zmieniał się , ewoluował na naszych oczach, dostarczał wielu wzruszeń przyniosło nam wiele satysfakcji </a:t>
            </a:r>
            <a:br>
              <a:rPr lang="pl-PL" sz="2000" dirty="0" smtClean="0">
                <a:solidFill>
                  <a:schemeClr val="tx1"/>
                </a:solidFill>
              </a:rPr>
            </a:br>
            <a:r>
              <a:rPr lang="pl-PL" sz="2000" dirty="0">
                <a:solidFill>
                  <a:schemeClr val="tx1"/>
                </a:solidFill>
              </a:rPr>
              <a:t>-</a:t>
            </a:r>
            <a:r>
              <a:rPr lang="pl-PL" sz="2000" dirty="0" smtClean="0">
                <a:solidFill>
                  <a:schemeClr val="tx1"/>
                </a:solidFill>
              </a:rPr>
              <a:t> </a:t>
            </a:r>
            <a:r>
              <a:rPr lang="pl-PL" sz="2000" dirty="0">
                <a:solidFill>
                  <a:schemeClr val="tx1"/>
                </a:solidFill>
              </a:rPr>
              <a:t>D</a:t>
            </a:r>
            <a:r>
              <a:rPr lang="pl-PL" sz="2000" dirty="0" smtClean="0">
                <a:solidFill>
                  <a:schemeClr val="tx1"/>
                </a:solidFill>
              </a:rPr>
              <a:t>zięki zaangażowaniu dzieci i rodziców mogłyśmy realizować nowe pomysły                    i uczyć dzieci zastosowania technologii informatycznej do projekcji obrazów, komponowania scenografii, wirtualnych podróży  </a:t>
            </a:r>
            <a:br>
              <a:rPr lang="pl-PL" sz="2000" dirty="0" smtClean="0">
                <a:solidFill>
                  <a:schemeClr val="tx1"/>
                </a:solidFill>
              </a:rPr>
            </a:br>
            <a:r>
              <a:rPr lang="pl-PL" sz="2000" dirty="0" smtClean="0">
                <a:solidFill>
                  <a:schemeClr val="tx1"/>
                </a:solidFill>
              </a:rPr>
              <a:t>-Przedszkolaki zaprzyjaźniły się ze swoimi kukłami, rozmawiały z nimi,  były dumne, że mogą występować dla kolegów z naszej i  innych placówek</a:t>
            </a:r>
            <a:br>
              <a:rPr lang="pl-PL" sz="2000" dirty="0" smtClean="0">
                <a:solidFill>
                  <a:schemeClr val="tx1"/>
                </a:solidFill>
              </a:rPr>
            </a:br>
            <a:r>
              <a:rPr lang="pl-PL" sz="2000" dirty="0" smtClean="0">
                <a:solidFill>
                  <a:schemeClr val="tx1"/>
                </a:solidFill>
              </a:rPr>
              <a:t>- </a:t>
            </a:r>
            <a:r>
              <a:rPr lang="pl-PL" sz="2000" dirty="0">
                <a:solidFill>
                  <a:schemeClr val="tx1"/>
                </a:solidFill>
              </a:rPr>
              <a:t>W</a:t>
            </a:r>
            <a:r>
              <a:rPr lang="pl-PL" sz="2000" dirty="0" smtClean="0">
                <a:solidFill>
                  <a:schemeClr val="tx1"/>
                </a:solidFill>
              </a:rPr>
              <a:t>spółpraca za kurtyną wzmocniła zespół, wyzwoliła potencjał dzieci wycofanych i nieśmiałych</a:t>
            </a:r>
            <a:br>
              <a:rPr lang="pl-PL" sz="2000" dirty="0" smtClean="0">
                <a:solidFill>
                  <a:schemeClr val="tx1"/>
                </a:solidFill>
              </a:rPr>
            </a:br>
            <a:r>
              <a:rPr lang="pl-PL" sz="2000" dirty="0" smtClean="0">
                <a:solidFill>
                  <a:schemeClr val="tx1"/>
                </a:solidFill>
              </a:rPr>
              <a:t>- Zdobyta wiedza, umiejętności aktorskie </a:t>
            </a:r>
            <a:r>
              <a:rPr lang="pl-PL" sz="2000" dirty="0">
                <a:solidFill>
                  <a:schemeClr val="tx1"/>
                </a:solidFill>
              </a:rPr>
              <a:t>b</a:t>
            </a:r>
            <a:r>
              <a:rPr lang="pl-PL" sz="2000" dirty="0" smtClean="0">
                <a:solidFill>
                  <a:schemeClr val="tx1"/>
                </a:solidFill>
              </a:rPr>
              <a:t>ędą kanwą dla dalszego rozwoju zdolności i talentów dzieci. </a:t>
            </a:r>
            <a:br>
              <a:rPr lang="pl-PL" sz="2000" dirty="0" smtClean="0">
                <a:solidFill>
                  <a:schemeClr val="tx1"/>
                </a:solidFill>
              </a:rPr>
            </a:br>
            <a:r>
              <a:rPr lang="pl-PL" sz="2000" dirty="0" smtClean="0">
                <a:solidFill>
                  <a:schemeClr val="tx1"/>
                </a:solidFill>
              </a:rPr>
              <a:t>- </a:t>
            </a:r>
            <a:r>
              <a:rPr lang="pl-PL" sz="2000" dirty="0">
                <a:solidFill>
                  <a:schemeClr val="tx1"/>
                </a:solidFill>
              </a:rPr>
              <a:t>B</a:t>
            </a:r>
            <a:r>
              <a:rPr lang="pl-PL" sz="2000" dirty="0" smtClean="0">
                <a:solidFill>
                  <a:schemeClr val="tx1"/>
                </a:solidFill>
              </a:rPr>
              <a:t>aza przedszkola została wzbogacona o scenariusz, lalki, scenografię, z tych zasobów mogą korzystać kolejne roczniki przedszkolaków     </a:t>
            </a:r>
            <a:endParaRPr lang="pl-PL" sz="2000" dirty="0">
              <a:solidFill>
                <a:schemeClr val="tx1"/>
              </a:solidFill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70" y="2038006"/>
            <a:ext cx="1346873" cy="2024114"/>
          </a:xfr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7670" y="4452809"/>
            <a:ext cx="1346873" cy="169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36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823A8A-47FD-4BFE-B43B-5621E6224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6663" y="568345"/>
            <a:ext cx="8497608" cy="1260455"/>
          </a:xfrm>
        </p:spPr>
        <p:txBody>
          <a:bodyPr/>
          <a:lstStyle/>
          <a:p>
            <a:r>
              <a:rPr lang="pl-PL" dirty="0" smtClean="0">
                <a:solidFill>
                  <a:srgbClr val="7030A0"/>
                </a:solidFill>
              </a:rPr>
              <a:t> </a:t>
            </a:r>
            <a:r>
              <a:rPr lang="pl-PL" sz="4000" dirty="0">
                <a:solidFill>
                  <a:srgbClr val="7030A0"/>
                </a:solidFill>
              </a:rPr>
              <a:t>C</a:t>
            </a:r>
            <a:r>
              <a:rPr lang="pl-PL" sz="4000" dirty="0" smtClean="0">
                <a:solidFill>
                  <a:srgbClr val="7030A0"/>
                </a:solidFill>
              </a:rPr>
              <a:t>ele projektu</a:t>
            </a:r>
            <a:endParaRPr lang="pl-PL" sz="4000" dirty="0">
              <a:solidFill>
                <a:srgbClr val="7030A0"/>
              </a:solidFill>
            </a:endParaRPr>
          </a:p>
        </p:txBody>
      </p:sp>
      <p:sp>
        <p:nvSpPr>
          <p:cNvPr id="34" name="Zawartość — symbol zastępczy 2">
            <a:extLst>
              <a:ext uri="{FF2B5EF4-FFF2-40B4-BE49-F238E27FC236}">
                <a16:creationId xmlns:a16="http://schemas.microsoft.com/office/drawing/2014/main" id="{E27B6076-C893-4682-81CC-FE42A4220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l-PL" dirty="0" smtClean="0"/>
              <a:t>Promowanie edukacji kulturalnej dziecka przez realizację działań łączących dyscypliny sztuki- plastykę, muzykę,  teatr </a:t>
            </a:r>
          </a:p>
          <a:p>
            <a:r>
              <a:rPr lang="pl-PL" dirty="0" smtClean="0"/>
              <a:t>Współtworzenie teatru z nauczycielem- dziecko aktorem, , scenografem, reżyserem.</a:t>
            </a:r>
          </a:p>
          <a:p>
            <a:r>
              <a:rPr lang="pl-PL" dirty="0" smtClean="0"/>
              <a:t>Nauka pojęć teatralnych -poznanie rodzajów lalek, zasad animacji</a:t>
            </a:r>
          </a:p>
          <a:p>
            <a:r>
              <a:rPr lang="pl-PL" dirty="0" smtClean="0"/>
              <a:t>Kształtowanie postaw moralnych dzieci- akceptacji odmienności fizycznej drugiego człowieka, odmienności kulturowej, zacieśnianie więzi rodzinnych</a:t>
            </a:r>
          </a:p>
          <a:p>
            <a:r>
              <a:rPr lang="pl-PL" dirty="0" smtClean="0"/>
              <a:t>Ośmielanie dzieci, rozwijanie wyobraźni , kreatywności i  twórczego potencjału</a:t>
            </a:r>
          </a:p>
          <a:p>
            <a:r>
              <a:rPr lang="pl-PL" dirty="0" smtClean="0"/>
              <a:t>Tworzenie bazy dydaktycznej i materialnej placówki ( program teatralny, komplet lalek do przedstawienia, dekoracje)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314" y="2530655"/>
            <a:ext cx="1922737" cy="34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154195" y="300626"/>
            <a:ext cx="8537671" cy="3043824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7030A0"/>
                </a:solidFill>
              </a:rPr>
              <a:t>Uczestnicy i realizatorzy projektu</a:t>
            </a: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2400" dirty="0" smtClean="0"/>
              <a:t>bezpośredni</a:t>
            </a:r>
            <a:br>
              <a:rPr lang="pl-PL" sz="2400" dirty="0" smtClean="0"/>
            </a:br>
            <a:r>
              <a:rPr lang="pl-PL" sz="2400" dirty="0" smtClean="0"/>
              <a:t>- dzieci z grupy 5-6 latków,</a:t>
            </a:r>
            <a:br>
              <a:rPr lang="pl-PL" sz="2400" dirty="0" smtClean="0"/>
            </a:br>
            <a:r>
              <a:rPr lang="pl-PL" sz="2400" dirty="0" smtClean="0"/>
              <a:t> - dyrektor, nauczyciele, instruktor rytmiki </a:t>
            </a:r>
            <a:endParaRPr lang="pl-PL" sz="24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96" y="2327609"/>
            <a:ext cx="7177415" cy="4058367"/>
          </a:xfrm>
        </p:spPr>
      </p:pic>
    </p:spTree>
    <p:extLst>
      <p:ext uri="{BB962C8B-B14F-4D97-AF65-F5344CB8AC3E}">
        <p14:creationId xmlns:p14="http://schemas.microsoft.com/office/powerpoint/2010/main" val="146058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111396" y="253244"/>
            <a:ext cx="8422634" cy="926650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7030A0"/>
                </a:solidFill>
              </a:rPr>
              <a:t>Uczestnicy i realizatorzy projektu</a:t>
            </a: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2200" dirty="0" smtClean="0"/>
              <a:t>pośredni</a:t>
            </a:r>
            <a:br>
              <a:rPr lang="pl-PL" sz="2200" dirty="0" smtClean="0"/>
            </a:br>
            <a:r>
              <a:rPr lang="pl-PL" sz="2200" dirty="0" smtClean="0"/>
              <a:t>rodzice, dzieci z 12 przedszkoli z dzielnicy Praga-Północ, przedstawiciele władz oświatowych i instytucji kultury zaprzyjaźnionych z placówką</a:t>
            </a:r>
            <a:r>
              <a:rPr lang="pl-PL" sz="2800" dirty="0" smtClean="0"/>
              <a:t>.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923" y="2404735"/>
            <a:ext cx="3180389" cy="4206309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962" y="2404734"/>
            <a:ext cx="3635159" cy="420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3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85241" y="421201"/>
            <a:ext cx="8770571" cy="1560716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7030A0"/>
                </a:solidFill>
              </a:rPr>
              <a:t>Unikalność koncepcji projektu</a:t>
            </a:r>
            <a:endParaRPr lang="pl-PL" sz="4000" dirty="0">
              <a:solidFill>
                <a:srgbClr val="7030A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 smtClean="0"/>
              <a:t>Oryginalność , unikalność projektu to interdyscyplinarność, połączenie działań z zakresu edukacji kulturalnej( literatury, plastyki, muzyki, teatru i poznania nowych dla dzieci technologii).</a:t>
            </a:r>
          </a:p>
          <a:p>
            <a:r>
              <a:rPr lang="pl-PL" dirty="0" smtClean="0"/>
              <a:t>Zaangażowanie nauczycieli i dzieci w  proces  działań , którego efektami są: poznanie tajników teatru, zaangażowanie w proces tworzenia ( operowanie środkami wyrazu plastycznego, muzycznego) nauka ekspresji ciała , poznanie zasad animacji lalki teatralnej , nauka interpretacji tekstu literackiego, wykorzystanie narzędzi informatycznych do projektowania.</a:t>
            </a:r>
          </a:p>
          <a:p>
            <a:r>
              <a:rPr lang="pl-PL" dirty="0" smtClean="0"/>
              <a:t>Prowadzenie działań teatralnych w zakresie wykraczającym poza realizację podstawy programowej 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459" y="2232865"/>
            <a:ext cx="2305782" cy="409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44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>
          <a:xfrm>
            <a:off x="2467400" y="572200"/>
            <a:ext cx="8770571" cy="1560716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7030A0"/>
                </a:solidFill>
              </a:rPr>
              <a:t>Etapy realizacji projektu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2400" dirty="0" smtClean="0"/>
              <a:t>poznawanie tajników teatru- wirtualna ścieżka teatralna</a:t>
            </a:r>
            <a:endParaRPr lang="pl-PL" sz="2400" dirty="0"/>
          </a:p>
        </p:txBody>
      </p:sp>
      <p:pic>
        <p:nvPicPr>
          <p:cNvPr id="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9552" y="2132916"/>
            <a:ext cx="2685188" cy="2361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2199" y="3223982"/>
            <a:ext cx="3237914" cy="2170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17572" y="2132916"/>
            <a:ext cx="2514385" cy="2502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503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33700" y="257079"/>
            <a:ext cx="8770571" cy="1918854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rgbClr val="7030A0"/>
                </a:solidFill>
              </a:rPr>
              <a:t>Etapy realizacji projektu</a:t>
            </a:r>
            <a:br>
              <a:rPr lang="pl-PL" dirty="0" smtClean="0">
                <a:solidFill>
                  <a:srgbClr val="7030A0"/>
                </a:solidFill>
              </a:rPr>
            </a:br>
            <a:r>
              <a:rPr lang="pl-PL" sz="2700" dirty="0" smtClean="0">
                <a:solidFill>
                  <a:srgbClr val="7030A0"/>
                </a:solidFill>
              </a:rPr>
              <a:t>Prezentacja </a:t>
            </a:r>
            <a:r>
              <a:rPr lang="pl-PL" sz="2700" dirty="0">
                <a:solidFill>
                  <a:srgbClr val="7030A0"/>
                </a:solidFill>
              </a:rPr>
              <a:t>multimedialna </a:t>
            </a:r>
            <a:r>
              <a:rPr lang="pl-PL" sz="2700" dirty="0"/>
              <a:t/>
            </a:r>
            <a:br>
              <a:rPr lang="pl-PL" sz="2700" dirty="0"/>
            </a:br>
            <a:r>
              <a:rPr lang="pl-PL" sz="2700" dirty="0"/>
              <a:t>„ W czasach cesarstwa chińskiego”</a:t>
            </a:r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85" y="568345"/>
            <a:ext cx="2333438" cy="2701875"/>
          </a:xfrm>
          <a:prstGeom prst="rect">
            <a:avLst/>
          </a:prstGeom>
        </p:spPr>
      </p:pic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2175934"/>
            <a:ext cx="2628900" cy="196582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175934"/>
            <a:ext cx="2964849" cy="196582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777" y="2175934"/>
            <a:ext cx="3145320" cy="196582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85" y="4618890"/>
            <a:ext cx="2839279" cy="1889411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264" y="4661210"/>
            <a:ext cx="2666921" cy="1847091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043" y="4661208"/>
            <a:ext cx="3226981" cy="1847093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146" y="4651395"/>
            <a:ext cx="3301164" cy="185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8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4278" y="449183"/>
            <a:ext cx="8770571" cy="1560716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7030A0"/>
                </a:solidFill>
              </a:rPr>
              <a:t>Etapy realizacji projektu</a:t>
            </a:r>
            <a:br>
              <a:rPr lang="pl-PL" dirty="0" smtClean="0">
                <a:solidFill>
                  <a:srgbClr val="7030A0"/>
                </a:solidFill>
              </a:rPr>
            </a:br>
            <a:r>
              <a:rPr lang="pl-PL" sz="2700" dirty="0" smtClean="0">
                <a:solidFill>
                  <a:schemeClr val="tx1"/>
                </a:solidFill>
              </a:rPr>
              <a:t>Tkaniny </a:t>
            </a:r>
            <a:r>
              <a:rPr lang="pl-PL" sz="2700" dirty="0">
                <a:solidFill>
                  <a:schemeClr val="tx1"/>
                </a:solidFill>
              </a:rPr>
              <a:t>projektowane </a:t>
            </a:r>
            <a:br>
              <a:rPr lang="pl-PL" sz="2700" dirty="0">
                <a:solidFill>
                  <a:schemeClr val="tx1"/>
                </a:solidFill>
              </a:rPr>
            </a:br>
            <a:r>
              <a:rPr lang="pl-PL" sz="2700" dirty="0">
                <a:solidFill>
                  <a:schemeClr val="tx1"/>
                </a:solidFill>
              </a:rPr>
              <a:t>przez nauczyciela z dziećmi</a:t>
            </a:r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740" y="2818504"/>
            <a:ext cx="1895935" cy="2527914"/>
          </a:xfrm>
          <a:prstGeom prst="rect">
            <a:avLst/>
          </a:prstGeom>
        </p:spPr>
      </p:pic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503029" y="1891862"/>
            <a:ext cx="2671397" cy="365125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477" y="2129061"/>
            <a:ext cx="1939237" cy="251453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211" y="3621385"/>
            <a:ext cx="1726707" cy="228147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379" y="2841484"/>
            <a:ext cx="1895936" cy="252791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656" y="3621385"/>
            <a:ext cx="1711105" cy="228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24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87523" y="420413"/>
            <a:ext cx="8770571" cy="1519461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7030A0"/>
                </a:solidFill>
              </a:rPr>
              <a:t>Etapy realizacji projektu</a:t>
            </a:r>
            <a:br>
              <a:rPr lang="pl-PL" sz="4000" dirty="0" smtClean="0">
                <a:solidFill>
                  <a:srgbClr val="7030A0"/>
                </a:solidFill>
              </a:rPr>
            </a:br>
            <a:r>
              <a:rPr lang="pl-PL" sz="2400" dirty="0" smtClean="0"/>
              <a:t>wizje postaci literackich w oczach dzieci</a:t>
            </a:r>
            <a:endParaRPr lang="pl-PL" sz="2400" dirty="0"/>
          </a:p>
        </p:txBody>
      </p:sp>
      <p:pic>
        <p:nvPicPr>
          <p:cNvPr id="8" name="Picture 2" descr="C:\Users\Ja\Desktop\IMG_34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0793" y="1791124"/>
            <a:ext cx="3245718" cy="4772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 descr="C:\Users\Ja\Desktop\IMG_34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530" y="483475"/>
            <a:ext cx="3221181" cy="4822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001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Z piórami">
  <a:themeElements>
    <a:clrScheme name="Feathered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6230_TF11309028.potx" id="{BD086D32-420B-4649-97E4-E32574C2D42F}" vid="{E772E59F-5355-4B39-91F2-9F0CF1982668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728C3E1-D10B-4426-B05E-8E1CAFF03C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7B8899B-5794-42FB-9137-8220A73767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79290C9-6505-4B77-B628-A44276CB9D85}">
  <ds:schemaRefs>
    <ds:schemaRef ds:uri="http://purl.org/dc/elements/1.1/"/>
    <ds:schemaRef ds:uri="71af3243-3dd4-4a8d-8c0d-dd76da1f02a5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16c05727-aa75-4e4a-9b5f-8a80a1165891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Projekt z piórami</Template>
  <TotalTime>0</TotalTime>
  <Words>230</Words>
  <Application>Microsoft Office PowerPoint</Application>
  <PresentationFormat>Panoramiczny</PresentationFormat>
  <Paragraphs>32</Paragraphs>
  <Slides>16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0" baseType="lpstr">
      <vt:lpstr>Calibri</vt:lpstr>
      <vt:lpstr>Century Schoolbook</vt:lpstr>
      <vt:lpstr>Corbel</vt:lpstr>
      <vt:lpstr>Z piórami</vt:lpstr>
      <vt:lpstr>Projekt „Lalki ożywają w teatrze”  Przedszkole publiczne nr 165</vt:lpstr>
      <vt:lpstr> Cele projektu</vt:lpstr>
      <vt:lpstr>Uczestnicy i realizatorzy projektu bezpośredni - dzieci z grupy 5-6 latków,  - dyrektor, nauczyciele, instruktor rytmiki </vt:lpstr>
      <vt:lpstr>Uczestnicy i realizatorzy projektu pośredni rodzice, dzieci z 12 przedszkoli z dzielnicy Praga-Północ, przedstawiciele władz oświatowych i instytucji kultury zaprzyjaźnionych z placówką.</vt:lpstr>
      <vt:lpstr>Unikalność koncepcji projektu</vt:lpstr>
      <vt:lpstr>Etapy realizacji projektu poznawanie tajników teatru- wirtualna ścieżka teatralna</vt:lpstr>
      <vt:lpstr>Etapy realizacji projektu Prezentacja multimedialna  „ W czasach cesarstwa chińskiego”</vt:lpstr>
      <vt:lpstr>Etapy realizacji projektu Tkaniny projektowane  przez nauczyciela z dziećmi</vt:lpstr>
      <vt:lpstr>Etapy realizacji projektu wizje postaci literackich w oczach dzieci</vt:lpstr>
      <vt:lpstr>Etapy realizacji projektu nauka wyrażania emocji - zabawy dramowe </vt:lpstr>
      <vt:lpstr>Etapy realizacji projektu   nauka animacji lalki teatralnej</vt:lpstr>
      <vt:lpstr>Etapy projektu  powstawanie lalek na konkurs ,,Lalka teatralna – czyli zabawy teatralne przedszkolaków”</vt:lpstr>
      <vt:lpstr>Etapy realizacji projektu  wystawa lalek wykonanych przez dzieci z rodzicami                   „Lalka teatralna, czyli zabawy teatralne przedszkolaków”  </vt:lpstr>
      <vt:lpstr>Etapy realizacji projektu Próby teatralne</vt:lpstr>
      <vt:lpstr>Etapy realizacji projektu wystawienie przedstawienia                                             „Biała Księżniczka i złoty smok” </vt:lpstr>
      <vt:lpstr>Efekty, refleksja autorów    -Uczestniczenie w projekcie, który jak żywy organizm zmieniał się , ewoluował na naszych oczach, dostarczał wielu wzruszeń przyniosło nam wiele satysfakcji  - Dzięki zaangażowaniu dzieci i rodziców mogłyśmy realizować nowe pomysły                    i uczyć dzieci zastosowania technologii informatycznej do projekcji obrazów, komponowania scenografii, wirtualnych podróży   -Przedszkolaki zaprzyjaźniły się ze swoimi kukłami, rozmawiały z nimi,  były dumne, że mogą występować dla kolegów z naszej i  innych placówek - Współpraca za kurtyną wzmocniła zespół, wyzwoliła potencjał dzieci wycofanych i nieśmiałych - Zdobyta wiedza, umiejętności aktorskie będą kanwą dla dalszego rozwoju zdolności i talentów dzieci.  - Baza przedszkola została wzbogacona o scenariusz, lalki, scenografię, z tych zasobów mogą korzystać kolejne roczniki przedszkolaków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2021-08-17T13:21:40Z</dcterms:created>
  <dcterms:modified xsi:type="dcterms:W3CDTF">2021-08-24T07:52:06Z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