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8" r:id="rId6"/>
    <p:sldId id="259" r:id="rId7"/>
    <p:sldId id="260" r:id="rId8"/>
    <p:sldId id="270" r:id="rId9"/>
    <p:sldId id="261" r:id="rId10"/>
    <p:sldId id="272" r:id="rId11"/>
    <p:sldId id="275" r:id="rId12"/>
    <p:sldId id="262" r:id="rId13"/>
    <p:sldId id="263" r:id="rId14"/>
    <p:sldId id="264" r:id="rId15"/>
    <p:sldId id="277" r:id="rId16"/>
    <p:sldId id="274" r:id="rId17"/>
    <p:sldId id="265" r:id="rId18"/>
    <p:sldId id="276" r:id="rId19"/>
    <p:sldId id="268" r:id="rId20"/>
    <p:sldId id="269" r:id="rId21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71941" autoAdjust="0"/>
  </p:normalViewPr>
  <p:slideViewPr>
    <p:cSldViewPr snapToGrid="0">
      <p:cViewPr varScale="1">
        <p:scale>
          <a:sx n="123" d="100"/>
          <a:sy n="123" d="100"/>
        </p:scale>
        <p:origin x="11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898718-D9AA-4747-B73F-D638C0F5D1E7}" type="datetime1">
              <a:rPr lang="pl-PL" smtClean="0"/>
              <a:pPr rtl="0"/>
              <a:t>24.08.2021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75DC4F1-CC00-4E21-8F9B-51DE3107EA3A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81735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647EB-BD69-47D9-ACCE-D7001E19B139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6D563E5-3F3B-4F78-9C71-DC2608869805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3036846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D563E5-3F3B-4F78-9C71-DC2608869805}" type="slidenum">
              <a:rPr lang="pl-PL" smtClean="0"/>
              <a:pPr rtl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8391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D563E5-3F3B-4F78-9C71-DC2608869805}" type="slidenum">
              <a:rPr lang="pl-PL" smtClean="0"/>
              <a:pPr rtl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348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D563E5-3F3B-4F78-9C71-DC2608869805}" type="slidenum">
              <a:rPr lang="pl-PL" noProof="0" smtClean="0"/>
              <a:pPr rtl="0"/>
              <a:t>4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162693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D563E5-3F3B-4F78-9C71-DC2608869805}" type="slidenum">
              <a:rPr lang="pl-PL" noProof="0" smtClean="0"/>
              <a:pPr rtl="0"/>
              <a:t>5</a:t>
            </a:fld>
            <a:endParaRPr lang="pl-PL" noProof="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D563E5-3F3B-4F78-9C71-DC2608869805}" type="slidenum">
              <a:rPr lang="pl-PL" noProof="0" smtClean="0"/>
              <a:pPr rtl="0"/>
              <a:t>7</a:t>
            </a:fld>
            <a:endParaRPr lang="pl-PL" noProof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Dowolny kształt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Dowolny kształt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Dowolny kształt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 rtlCol="0"/>
          <a:lstStyle>
            <a:lvl1pPr>
              <a:defRPr/>
            </a:lvl1pPr>
          </a:lstStyle>
          <a:p>
            <a:fld id="{5B0159F8-4312-4C6E-B90E-036C8630E7CA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rtlCol="0" anchor="ctr"/>
          <a:lstStyle>
            <a:lvl1pPr algn="l">
              <a:defRPr sz="1200"/>
            </a:lvl1pPr>
          </a:lstStyle>
          <a:p>
            <a:pPr rtl="0"/>
            <a:fld id="{FAEF9944-A4F6-4C59-AEBD-678D6480B8EA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68" name="Dowolny kształt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upa 8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Dowolny kształt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Dowolny kształt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Łącznik prosty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rtlCol="0"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9420AD4-D3E5-4A5D-B3FF-46642318FD7C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Dowolny kształt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Dowolny kształt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 rtlCol="0"/>
          <a:lstStyle>
            <a:lvl1pPr>
              <a:defRPr/>
            </a:lvl1pPr>
          </a:lstStyle>
          <a:p>
            <a:fld id="{9409A345-F6CF-463F-9276-276DAE57ABA8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AEF9944-A4F6-4C59-AEBD-678D6480B8EA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cxnSp>
        <p:nvCxnSpPr>
          <p:cNvPr id="7" name="Łącznik prosty 6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D42F592-743A-4CF4-AC9B-F82E34B5D2EA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olny kształt 5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upa 8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Dowolny kształt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Dowolny kształt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Łącznik prosty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0DA1A31-67CE-44AE-9B27-AFB1C0721A13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 rtlCol="0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FAEF9944-A4F6-4C59-AEBD-678D6480B8EA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rtlCol="0"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 rtlCol="0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8238373-6AD9-4E48-816B-5278B4AE4CD3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rtlCol="0"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rtlCol="0"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 rtlCol="0"/>
          <a:lstStyle/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8E4E43-3B62-425C-87AC-A316817EAC54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6C8E495-D434-4005-BBB3-B31FB34D59ED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Dowolny kształt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Dowolny kształt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1437867-E183-4724-A725-09B1B1D0C419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olny kształt 15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rtlCol="0"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 rtlCol="0"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 rtlCol="0"/>
          <a:lstStyle>
            <a:lvl1pPr algn="l">
              <a:defRPr/>
            </a:lvl1pPr>
          </a:lstStyle>
          <a:p>
            <a:fld id="{FFC62B86-BFD6-47DA-AF1F-582A6225761A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rtlCol="0" anchor="t"/>
          <a:lstStyle>
            <a:lvl1pPr algn="l">
              <a:defRPr sz="4400"/>
            </a:lvl1pPr>
          </a:lstStyle>
          <a:p>
            <a:pPr rtl="0"/>
            <a:fld id="{FAEF9944-A4F6-4C59-AEBD-678D6480B8EA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olny kształt 15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rtlCol="0"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 rtlCol="0"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smtClean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 rtlCol="0"/>
          <a:lstStyle>
            <a:lvl1pPr algn="l">
              <a:defRPr/>
            </a:lvl1pPr>
          </a:lstStyle>
          <a:p>
            <a:fld id="{23B751B0-BD1D-4CCC-A705-BF53AF31BA1A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rtlCol="0" anchor="t"/>
          <a:lstStyle>
            <a:lvl1pPr algn="l">
              <a:defRPr sz="4400"/>
            </a:lvl1pPr>
          </a:lstStyle>
          <a:p>
            <a:pPr rtl="0"/>
            <a:fld id="{FAEF9944-A4F6-4C59-AEBD-678D6480B8EA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Dowolny kształt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Dowolny kształt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A4AFD129-C207-4B59-BF98-ACF30E589DE4}" type="datetime1">
              <a:rPr lang="pl-PL" smtClean="0"/>
              <a:pPr/>
              <a:t>24.08.2021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fld id="{FAEF9944-A4F6-4C59-AEBD-678D6480B8EA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rostokąt 50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grpSp>
        <p:nvGrpSpPr>
          <p:cNvPr id="53" name="Grupa 52">
            <a:extLst>
              <a:ext uri="{FF2B5EF4-FFF2-40B4-BE49-F238E27FC236}">
                <a16:creationId xmlns:a16="http://schemas.microsoft.com/office/drawing/2014/main" id="{C1D78633-7222-4BD8-9B43-C5A3FE3FB1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54" name="Dowolny kształt 5">
              <a:extLst>
                <a:ext uri="{FF2B5EF4-FFF2-40B4-BE49-F238E27FC236}">
                  <a16:creationId xmlns:a16="http://schemas.microsoft.com/office/drawing/2014/main" id="{64A62ED5-69F8-4A9A-959F-BDFA4CB006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55" name="Dowolny kształt 9">
              <a:extLst>
                <a:ext uri="{FF2B5EF4-FFF2-40B4-BE49-F238E27FC236}">
                  <a16:creationId xmlns:a16="http://schemas.microsoft.com/office/drawing/2014/main" id="{1E1E0581-3B45-45FA-909D-956C5BA8C3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56" name="Dowolny kształt 13">
              <a:extLst>
                <a:ext uri="{FF2B5EF4-FFF2-40B4-BE49-F238E27FC236}">
                  <a16:creationId xmlns:a16="http://schemas.microsoft.com/office/drawing/2014/main" id="{05474103-4A93-4198-B2FA-45EC74FD52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</p: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AD746CED-0567-4DF8-AB5A-955539059A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 useBgFill="1">
          <p:nvSpPr>
            <p:cNvPr id="59" name="Dowolny kształt 159">
              <a:extLst>
                <a:ext uri="{FF2B5EF4-FFF2-40B4-BE49-F238E27FC236}">
                  <a16:creationId xmlns:a16="http://schemas.microsoft.com/office/drawing/2014/main" id="{ADA5E076-A7C5-4275-A6C5-D0949C89B1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60" name="Dowolny kształt 164">
              <a:extLst>
                <a:ext uri="{FF2B5EF4-FFF2-40B4-BE49-F238E27FC236}">
                  <a16:creationId xmlns:a16="http://schemas.microsoft.com/office/drawing/2014/main" id="{8DA0B687-0059-4D26-A341-3533C07D86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61" name="Łącznik prosty 60">
              <a:extLst>
                <a:ext uri="{FF2B5EF4-FFF2-40B4-BE49-F238E27FC236}">
                  <a16:creationId xmlns:a16="http://schemas.microsoft.com/office/drawing/2014/main" id="{B3CFF822-5B88-4257-86DB-464E3C755F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465AC2A1-33AB-498F-9481-456EE428A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2302" y="1452564"/>
            <a:ext cx="6106958" cy="2094326"/>
          </a:xfrm>
        </p:spPr>
        <p:txBody>
          <a:bodyPr rtlCol="0" anchor="ctr">
            <a:normAutofit/>
          </a:bodyPr>
          <a:lstStyle/>
          <a:p>
            <a:pPr algn="ctr"/>
            <a:r>
              <a:rPr lang="pl-PL" sz="2800" dirty="0" smtClean="0">
                <a:solidFill>
                  <a:srgbClr val="7030A0"/>
                </a:solidFill>
              </a:rPr>
              <a:t>Projekt „Lalki ożywają w teatrze”</a:t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pl-PL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pl-PL" sz="27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Przedszkole publiczne nr 165</a:t>
            </a:r>
            <a:endParaRPr lang="pl-PL" sz="27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44B152B-31E5-418B-BA48-A3361253F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2302" y="3444658"/>
            <a:ext cx="5818860" cy="1657575"/>
          </a:xfrm>
        </p:spPr>
        <p:txBody>
          <a:bodyPr rtlCol="0">
            <a:noAutofit/>
          </a:bodyPr>
          <a:lstStyle/>
          <a:p>
            <a:pPr algn="ctr" rtl="0"/>
            <a:endParaRPr lang="pl-PL" sz="1400" dirty="0" smtClean="0">
              <a:solidFill>
                <a:schemeClr val="tx1"/>
              </a:solidFill>
            </a:endParaRPr>
          </a:p>
          <a:p>
            <a:pPr algn="ctr" rtl="0"/>
            <a:r>
              <a:rPr lang="pl-PL" sz="1400" dirty="0" smtClean="0">
                <a:solidFill>
                  <a:schemeClr val="tx1"/>
                </a:solidFill>
              </a:rPr>
              <a:t>Autorzy:</a:t>
            </a:r>
          </a:p>
          <a:p>
            <a:pPr algn="ctr" rtl="0"/>
            <a:r>
              <a:rPr lang="pl-PL" sz="1400" dirty="0" smtClean="0">
                <a:solidFill>
                  <a:schemeClr val="tx1"/>
                </a:solidFill>
              </a:rPr>
              <a:t>Dorota Jasica</a:t>
            </a:r>
          </a:p>
          <a:p>
            <a:pPr algn="ctr" rtl="0"/>
            <a:r>
              <a:rPr lang="pl-PL" sz="1400" dirty="0" smtClean="0">
                <a:solidFill>
                  <a:schemeClr val="tx1"/>
                </a:solidFill>
              </a:rPr>
              <a:t>Dorota Kamińska</a:t>
            </a:r>
            <a:endParaRPr lang="pl-PL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6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5215" y="568344"/>
            <a:ext cx="10937016" cy="1560716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7030A0"/>
                </a:solidFill>
              </a:rPr>
              <a:t>Etapy realizacji projektu</a:t>
            </a:r>
            <a:r>
              <a:rPr lang="pl-PL" sz="4000" dirty="0" smtClean="0">
                <a:solidFill>
                  <a:srgbClr val="7030A0"/>
                </a:solidFill>
              </a:rPr>
              <a:t/>
            </a:r>
            <a:br>
              <a:rPr lang="pl-PL" sz="4000" dirty="0" smtClean="0">
                <a:solidFill>
                  <a:srgbClr val="7030A0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nauka wyrażania emocji</a:t>
            </a:r>
            <a:r>
              <a:rPr lang="pl-PL" sz="2400" b="1" dirty="0">
                <a:solidFill>
                  <a:schemeClr val="tx1"/>
                </a:solidFill>
              </a:rPr>
              <a:t> </a:t>
            </a:r>
            <a:r>
              <a:rPr lang="pl-PL" sz="2400" b="1" dirty="0" smtClean="0">
                <a:solidFill>
                  <a:schemeClr val="tx1"/>
                </a:solidFill>
              </a:rPr>
              <a:t>- zabawy dramowe </a:t>
            </a:r>
            <a:endParaRPr lang="pl-PL" sz="2400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8475" y="2324152"/>
            <a:ext cx="3236647" cy="377365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8564" y="2620163"/>
            <a:ext cx="2898748" cy="323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75489" y="2590800"/>
            <a:ext cx="279861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11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0" y="568345"/>
            <a:ext cx="11196271" cy="1560716"/>
          </a:xfrm>
        </p:spPr>
        <p:txBody>
          <a:bodyPr/>
          <a:lstStyle/>
          <a:p>
            <a:r>
              <a:rPr lang="pl-PL" dirty="0" smtClean="0">
                <a:solidFill>
                  <a:srgbClr val="7030A0"/>
                </a:solidFill>
              </a:rPr>
              <a:t>Etapy realizacji projektu</a:t>
            </a:r>
            <a:br>
              <a:rPr lang="pl-PL" dirty="0" smtClean="0">
                <a:solidFill>
                  <a:srgbClr val="7030A0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nauka animacji lalki teatralnej</a:t>
            </a:r>
            <a:endParaRPr lang="pl-PL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4" descr="C:\Users\Ja\Desktop\20210511_0932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6701" y="2724829"/>
            <a:ext cx="2616199" cy="348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Ja\Desktop\20210512_10275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635617" y="2702729"/>
            <a:ext cx="2629323" cy="350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C:\Users\Ja\Desktop\20210512_10231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02300" y="2727165"/>
            <a:ext cx="2611589" cy="3483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59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5450" y="533376"/>
            <a:ext cx="10890787" cy="1560716"/>
          </a:xfrm>
        </p:spPr>
        <p:txBody>
          <a:bodyPr/>
          <a:lstStyle/>
          <a:p>
            <a:r>
              <a:rPr lang="pl-PL" dirty="0">
                <a:solidFill>
                  <a:srgbClr val="7030A0"/>
                </a:solidFill>
              </a:rPr>
              <a:t>Etapy realizacji projektu</a:t>
            </a:r>
            <a:br>
              <a:rPr lang="pl-PL" dirty="0">
                <a:solidFill>
                  <a:srgbClr val="7030A0"/>
                </a:solidFill>
              </a:rPr>
            </a:br>
            <a:r>
              <a:rPr lang="pl-PL" dirty="0" smtClean="0">
                <a:solidFill>
                  <a:srgbClr val="7030A0"/>
                </a:solidFill>
              </a:rPr>
              <a:t> </a:t>
            </a:r>
            <a:r>
              <a:rPr lang="pl-PL" dirty="0" smtClean="0">
                <a:solidFill>
                  <a:schemeClr val="tx1"/>
                </a:solidFill>
              </a:rPr>
              <a:t>„</a:t>
            </a:r>
            <a:r>
              <a:rPr lang="pl-PL" sz="2400" b="1" dirty="0" smtClean="0">
                <a:solidFill>
                  <a:schemeClr val="tx1"/>
                </a:solidFill>
              </a:rPr>
              <a:t>Taniec chiński z wachlarzami”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4" y="2178937"/>
            <a:ext cx="3343484" cy="188071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96" y="4317448"/>
            <a:ext cx="3738449" cy="20130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28" y="2178937"/>
            <a:ext cx="3353417" cy="188629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284" y="4321003"/>
            <a:ext cx="3572393" cy="200947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568935" y="2178938"/>
            <a:ext cx="3343485" cy="18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57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0700" y="523462"/>
            <a:ext cx="11275799" cy="156071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sz="2700" b="1" dirty="0" smtClean="0">
                <a:solidFill>
                  <a:schemeClr val="tx1"/>
                </a:solidFill>
              </a:rPr>
              <a:t>powstawanie lalek na konkurs „Lalka teatralna – czyli zabawy teatralne przedszkolaków”</a:t>
            </a:r>
            <a:endParaRPr lang="pl-PL" sz="2700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39186" y="2779189"/>
            <a:ext cx="2556930" cy="191769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9889" y="4282749"/>
            <a:ext cx="2615097" cy="196132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43" y="2345010"/>
            <a:ext cx="3018276" cy="201218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741" y="4618026"/>
            <a:ext cx="2928660" cy="195244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59431" y="2097466"/>
            <a:ext cx="2069883" cy="256497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001" y="4034403"/>
            <a:ext cx="1897463" cy="2536557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495300" y="437634"/>
            <a:ext cx="112268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dirty="0" smtClean="0">
                <a:solidFill>
                  <a:srgbClr val="7030A0"/>
                </a:solidFill>
                <a:latin typeface="+mj-lt"/>
              </a:rPr>
              <a:t>Etapy realizacji projektu</a:t>
            </a:r>
            <a:endParaRPr lang="pl-PL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7398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1642" y="393701"/>
            <a:ext cx="11052630" cy="762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dirty="0" smtClean="0">
                <a:solidFill>
                  <a:srgbClr val="7030A0"/>
                </a:solidFill>
              </a:rPr>
              <a:t>Etapy realizacji projektu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700" b="1" dirty="0" smtClean="0">
                <a:solidFill>
                  <a:schemeClr val="tx1"/>
                </a:solidFill>
              </a:rPr>
              <a:t>przedszkolna wystawa lalek wykonanych przez dzieci z rodzicami</a:t>
            </a:r>
            <a:r>
              <a:rPr lang="pl-PL" b="1" dirty="0" smtClean="0">
                <a:solidFill>
                  <a:schemeClr val="tx1"/>
                </a:solidFill>
              </a:rPr>
              <a:t/>
            </a:r>
            <a:br>
              <a:rPr lang="pl-PL" b="1" dirty="0" smtClean="0">
                <a:solidFill>
                  <a:schemeClr val="tx1"/>
                </a:solidFill>
              </a:rPr>
            </a:br>
            <a:r>
              <a:rPr lang="pl-PL" sz="2700" b="1" dirty="0" smtClean="0">
                <a:solidFill>
                  <a:schemeClr val="tx1"/>
                </a:solidFill>
              </a:rPr>
              <a:t>„Lalka teatralna, czyli zabawy teatralne przedszkolaków”</a:t>
            </a:r>
            <a:br>
              <a:rPr lang="pl-PL" sz="2700" b="1" dirty="0" smtClean="0">
                <a:solidFill>
                  <a:schemeClr val="tx1"/>
                </a:solidFill>
              </a:rPr>
            </a:br>
            <a:r>
              <a:rPr lang="pl-PL" b="1" dirty="0" smtClean="0">
                <a:solidFill>
                  <a:schemeClr val="tx1"/>
                </a:solidFill>
              </a:rPr>
              <a:t> 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79" y="2786834"/>
            <a:ext cx="5108078" cy="3405386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34" y="2766556"/>
            <a:ext cx="5108466" cy="340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4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68345"/>
            <a:ext cx="11247071" cy="1560716"/>
          </a:xfrm>
        </p:spPr>
        <p:txBody>
          <a:bodyPr/>
          <a:lstStyle/>
          <a:p>
            <a:r>
              <a:rPr lang="pl-PL" dirty="0">
                <a:solidFill>
                  <a:srgbClr val="7030A0"/>
                </a:solidFill>
              </a:rPr>
              <a:t>Etapy realizacji projektu</a:t>
            </a:r>
            <a:br>
              <a:rPr lang="pl-PL" dirty="0">
                <a:solidFill>
                  <a:srgbClr val="7030A0"/>
                </a:solidFill>
              </a:rPr>
            </a:br>
            <a:r>
              <a:rPr lang="pl-PL" sz="2400" b="1" dirty="0">
                <a:solidFill>
                  <a:schemeClr val="tx1"/>
                </a:solidFill>
              </a:rPr>
              <a:t>p</a:t>
            </a:r>
            <a:r>
              <a:rPr lang="pl-PL" sz="2400" b="1" dirty="0" smtClean="0">
                <a:solidFill>
                  <a:schemeClr val="tx1"/>
                </a:solidFill>
              </a:rPr>
              <a:t>róby </a:t>
            </a:r>
            <a:r>
              <a:rPr lang="pl-PL" sz="2400" b="1" dirty="0">
                <a:solidFill>
                  <a:schemeClr val="tx1"/>
                </a:solidFill>
              </a:rPr>
              <a:t>teatralne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9093" y="2896996"/>
            <a:ext cx="3641587" cy="2890345"/>
          </a:xfrm>
          <a:prstGeom prst="rect">
            <a:avLst/>
          </a:prstGeom>
        </p:spPr>
      </p:pic>
      <p:pic>
        <p:nvPicPr>
          <p:cNvPr id="5" name="Picture 2" descr="C:\Users\Ja\Desktop\20210511_09483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30666" y="2521376"/>
            <a:ext cx="2757894" cy="367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Ja\Desktop\20210511_09583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140371" y="2489200"/>
            <a:ext cx="2885415" cy="384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807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900" y="568345"/>
            <a:ext cx="11361371" cy="1560716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7030A0"/>
                </a:solidFill>
              </a:rPr>
              <a:t>Etapy realizacji projektu</a:t>
            </a:r>
            <a:br>
              <a:rPr lang="pl-PL" dirty="0" smtClean="0">
                <a:solidFill>
                  <a:srgbClr val="7030A0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wystawienie przedstawienia „Biała księżniczka i Złoty smok”</a:t>
            </a:r>
            <a:endParaRPr lang="pl-PL" sz="2400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45" y="2402008"/>
            <a:ext cx="4115715" cy="263176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61" y="2401835"/>
            <a:ext cx="4083692" cy="253224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17" y="3927790"/>
            <a:ext cx="4000284" cy="25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6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8297" y="568345"/>
            <a:ext cx="8715974" cy="727055"/>
          </a:xfrm>
        </p:spPr>
        <p:txBody>
          <a:bodyPr>
            <a:normAutofit fontScale="90000"/>
          </a:bodyPr>
          <a:lstStyle/>
          <a:p>
            <a:r>
              <a:rPr lang="pl-PL" sz="4900" dirty="0" smtClean="0">
                <a:solidFill>
                  <a:srgbClr val="7030A0"/>
                </a:solidFill>
              </a:rPr>
              <a:t>Efekty, refleksja autorów</a:t>
            </a:r>
            <a:r>
              <a:rPr lang="pl-PL" sz="4000" dirty="0" smtClean="0">
                <a:solidFill>
                  <a:srgbClr val="7030A0"/>
                </a:solidFill>
              </a:rPr>
              <a:t/>
            </a:r>
            <a:br>
              <a:rPr lang="pl-PL" sz="4000" dirty="0" smtClean="0">
                <a:solidFill>
                  <a:srgbClr val="7030A0"/>
                </a:solidFill>
              </a:rPr>
            </a:br>
            <a:r>
              <a:rPr lang="pl-PL" sz="4000" dirty="0" smtClean="0">
                <a:solidFill>
                  <a:srgbClr val="7030A0"/>
                </a:solidFill>
              </a:rPr>
              <a:t/>
            </a:r>
            <a:br>
              <a:rPr lang="pl-PL" sz="4000" dirty="0" smtClean="0">
                <a:solidFill>
                  <a:srgbClr val="7030A0"/>
                </a:solidFill>
              </a:rPr>
            </a:br>
            <a:r>
              <a:rPr lang="pl-PL" sz="4000" dirty="0" smtClean="0">
                <a:solidFill>
                  <a:srgbClr val="7030A0"/>
                </a:solidFill>
              </a:rPr>
              <a:t/>
            </a:r>
            <a:br>
              <a:rPr lang="pl-PL" sz="4000" dirty="0" smtClean="0">
                <a:solidFill>
                  <a:srgbClr val="7030A0"/>
                </a:solidFill>
              </a:rPr>
            </a:br>
            <a:r>
              <a:rPr lang="pl-PL" sz="2200" dirty="0">
                <a:solidFill>
                  <a:srgbClr val="7030A0"/>
                </a:solidFill>
              </a:rPr>
              <a:t/>
            </a:r>
            <a:br>
              <a:rPr lang="pl-PL" sz="2200" dirty="0">
                <a:solidFill>
                  <a:srgbClr val="7030A0"/>
                </a:solidFill>
              </a:rPr>
            </a:br>
            <a:r>
              <a:rPr lang="pl-PL" sz="2200" dirty="0" smtClean="0">
                <a:solidFill>
                  <a:srgbClr val="7030A0"/>
                </a:solidFill>
              </a:rPr>
              <a:t>- </a:t>
            </a:r>
            <a:r>
              <a:rPr lang="pl-PL" sz="2000" dirty="0" smtClean="0">
                <a:solidFill>
                  <a:schemeClr val="tx1"/>
                </a:solidFill>
              </a:rPr>
              <a:t>Uczestniczenie w projekcie, który jak żywy organizm zmieniał się, ewoluował na naszych oczach, dostarczał wielu wzruszeń przyniosło nam wiele satysfakcji </a:t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- Dzięki zaangażowaniu dzieci i rodziców mogłyśmy realizować nowe pomysły                    i uczyć dzieci zastosowania technologii informatycznej m.in. do projekcji, komponowania scenografii, wirtualnych podróży  </a:t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- Przedszkolaki zaprzyjaźniły się ze swoimi kukłami, rozmawiały z nimi, były dumne, że mogą występować dla kolegów z naszej i innych placówek</a:t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- Współpraca za kurtyną wzmocniła zespół, wyzwoliła potencjał dzieci wycofanych                       i nieśmiałych</a:t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-Zdobyta wiedza, umiejętności aktorskie </a:t>
            </a:r>
            <a:r>
              <a:rPr lang="pl-PL" sz="2000" dirty="0">
                <a:solidFill>
                  <a:schemeClr val="tx1"/>
                </a:solidFill>
              </a:rPr>
              <a:t>b</a:t>
            </a:r>
            <a:r>
              <a:rPr lang="pl-PL" sz="2000" dirty="0" smtClean="0">
                <a:solidFill>
                  <a:schemeClr val="tx1"/>
                </a:solidFill>
              </a:rPr>
              <a:t>ędą kanwą dla dalszego rozwoju zdolności i talentów dzieci </a:t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- </a:t>
            </a:r>
            <a:r>
              <a:rPr lang="pl-PL" sz="2000" dirty="0">
                <a:solidFill>
                  <a:schemeClr val="tx1"/>
                </a:solidFill>
              </a:rPr>
              <a:t>B</a:t>
            </a:r>
            <a:r>
              <a:rPr lang="pl-PL" sz="2000" dirty="0" smtClean="0">
                <a:solidFill>
                  <a:schemeClr val="tx1"/>
                </a:solidFill>
              </a:rPr>
              <a:t>aza przedszkola została wzbogacona o scenariusz, lalki, scenografię, z tych zasobów mogą korzystać kolejne roczniki przedszkolaków     </a:t>
            </a: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70" y="2038006"/>
            <a:ext cx="1346873" cy="2024114"/>
          </a:xfrm>
        </p:spPr>
      </p:pic>
      <p:pic>
        <p:nvPicPr>
          <p:cNvPr id="3074" name="Picture 2" descr="C:\Users\Ja\Desktop\20210823_1943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1" y="4267200"/>
            <a:ext cx="1364269" cy="185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436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823A8A-47FD-4BFE-B43B-5621E6224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68345"/>
            <a:ext cx="11069271" cy="1260455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7030A0"/>
                </a:solidFill>
              </a:rPr>
              <a:t> </a:t>
            </a:r>
            <a:r>
              <a:rPr lang="pl-PL" dirty="0">
                <a:solidFill>
                  <a:srgbClr val="7030A0"/>
                </a:solidFill>
              </a:rPr>
              <a:t>C</a:t>
            </a:r>
            <a:r>
              <a:rPr lang="pl-PL" dirty="0" smtClean="0">
                <a:solidFill>
                  <a:srgbClr val="7030A0"/>
                </a:solidFill>
              </a:rPr>
              <a:t>ele projektu</a:t>
            </a:r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34" name="Zawartość — symbol zastępczy 2">
            <a:extLst>
              <a:ext uri="{FF2B5EF4-FFF2-40B4-BE49-F238E27FC236}">
                <a16:creationId xmlns:a16="http://schemas.microsoft.com/office/drawing/2014/main" id="{E27B6076-C893-4682-81CC-FE42A4220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143593"/>
            <a:ext cx="8770571" cy="394631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1800" dirty="0" smtClean="0">
                <a:latin typeface="+mj-lt"/>
              </a:rPr>
              <a:t>- Promowanie edukacji kulturalnej dziecka przez realizację działań łączących dyscypliny sztuki - plastykę, muzykę, teatr </a:t>
            </a:r>
          </a:p>
          <a:p>
            <a:pPr>
              <a:buNone/>
            </a:pPr>
            <a:r>
              <a:rPr lang="pl-PL" sz="1800" dirty="0" smtClean="0">
                <a:latin typeface="+mj-lt"/>
              </a:rPr>
              <a:t>- Współtworzenie teatru z nauczycielem - dziecko aktorem, scenografem, reżyserem</a:t>
            </a:r>
          </a:p>
          <a:p>
            <a:pPr>
              <a:buNone/>
            </a:pPr>
            <a:r>
              <a:rPr lang="pl-PL" sz="1800" dirty="0" smtClean="0">
                <a:latin typeface="+mj-lt"/>
              </a:rPr>
              <a:t>- Nauka pojęć teatralnych - poznanie rodzajów lalek, zasad animacji</a:t>
            </a:r>
          </a:p>
          <a:p>
            <a:pPr>
              <a:buNone/>
            </a:pPr>
            <a:r>
              <a:rPr lang="pl-PL" sz="1800" dirty="0" smtClean="0">
                <a:latin typeface="+mj-lt"/>
              </a:rPr>
              <a:t>- Kształtowanie postaw moralnych dzieci - akceptacji odmienności fizycznej drugiego człowieka, odmienności kulturowej, zacieśnianie więzi rodzinnych</a:t>
            </a:r>
          </a:p>
          <a:p>
            <a:pPr>
              <a:buNone/>
            </a:pPr>
            <a:r>
              <a:rPr lang="pl-PL" sz="1800" dirty="0" smtClean="0">
                <a:latin typeface="+mj-lt"/>
              </a:rPr>
              <a:t>- Ośmielanie dzieci, rozwijanie wyobraźni, kreatywności i  twórczego potencjału</a:t>
            </a:r>
          </a:p>
          <a:p>
            <a:pPr>
              <a:buNone/>
            </a:pPr>
            <a:r>
              <a:rPr lang="pl-PL" sz="1800" dirty="0" smtClean="0">
                <a:latin typeface="+mj-lt"/>
              </a:rPr>
              <a:t>- Tworzenie bazy dydaktycznej i materialnej placówki (program teatralny, komplet lalek do przedstawienia, dekoracje)</a:t>
            </a:r>
            <a:endParaRPr lang="pl-PL" sz="1800" dirty="0">
              <a:latin typeface="+mj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75" y="2155901"/>
            <a:ext cx="1922737" cy="34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646" y="300625"/>
            <a:ext cx="11152221" cy="1932909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7030A0"/>
                </a:solidFill>
              </a:rPr>
              <a:t>Uczestnicy i realizatorzy projektu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b="1" dirty="0" smtClean="0"/>
              <a:t>bezpośredni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- dzieci z grupy 5 - 6 latków</a:t>
            </a:r>
            <a:br>
              <a:rPr lang="pl-PL" sz="2400" dirty="0" smtClean="0"/>
            </a:br>
            <a:r>
              <a:rPr lang="pl-PL" sz="2400" dirty="0" smtClean="0"/>
              <a:t>- dyrektor, nauczyciele, instruktor rytmiki 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96" y="2327609"/>
            <a:ext cx="7177415" cy="4058367"/>
          </a:xfrm>
        </p:spPr>
      </p:pic>
    </p:spTree>
    <p:extLst>
      <p:ext uri="{BB962C8B-B14F-4D97-AF65-F5344CB8AC3E}">
        <p14:creationId xmlns:p14="http://schemas.microsoft.com/office/powerpoint/2010/main" val="14605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9469" y="200693"/>
            <a:ext cx="10945088" cy="926650"/>
          </a:xfrm>
        </p:spPr>
        <p:txBody>
          <a:bodyPr>
            <a:normAutofit fontScale="90000"/>
          </a:bodyPr>
          <a:lstStyle/>
          <a:p>
            <a:r>
              <a:rPr lang="pl-PL" sz="4000" dirty="0" smtClean="0">
                <a:solidFill>
                  <a:srgbClr val="7030A0"/>
                </a:solidFill>
              </a:rPr>
              <a:t>Uczestnicy i realizatorzy projektu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2700" b="1" dirty="0" smtClean="0"/>
              <a:t>pośredni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>- rodzice, dzieci z 12 przedszkoli z dzielnicy Praga-Północ, przedstawiciele władz oświatowych i instytucji kultury zaprzyjaźnionych z placówką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69" y="2299804"/>
            <a:ext cx="3180389" cy="420630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59" y="2306733"/>
            <a:ext cx="3589978" cy="415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410" y="568345"/>
            <a:ext cx="10804861" cy="1560716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7030A0"/>
                </a:solidFill>
              </a:rPr>
              <a:t>Unikalność koncepcji projektu</a:t>
            </a:r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60916" y="2129061"/>
            <a:ext cx="8643356" cy="4790932"/>
          </a:xfrm>
        </p:spPr>
        <p:txBody>
          <a:bodyPr>
            <a:noAutofit/>
          </a:bodyPr>
          <a:lstStyle/>
          <a:p>
            <a:pPr marL="177800" indent="0">
              <a:buNone/>
            </a:pPr>
            <a:r>
              <a:rPr lang="pl-PL" smtClean="0">
                <a:latin typeface="+mj-lt"/>
              </a:rPr>
              <a:t>- Oryginalność</a:t>
            </a:r>
            <a:r>
              <a:rPr lang="pl-PL" dirty="0" smtClean="0">
                <a:latin typeface="+mj-lt"/>
              </a:rPr>
              <a:t>, unikalność projektu to interdyscyplinarność, połączenie działań z zakresu edukacji kulturalnej (literatury, plastyki, muzyki</a:t>
            </a:r>
            <a:r>
              <a:rPr lang="pl-PL" smtClean="0">
                <a:latin typeface="+mj-lt"/>
              </a:rPr>
              <a:t>, teatru </a:t>
            </a:r>
            <a:r>
              <a:rPr lang="pl-PL" dirty="0" smtClean="0">
                <a:latin typeface="+mj-lt"/>
              </a:rPr>
              <a:t>i poznania nowych dla dzieci technologii)</a:t>
            </a:r>
          </a:p>
          <a:p>
            <a:pPr marL="319088" indent="-141288">
              <a:buNone/>
            </a:pPr>
            <a:r>
              <a:rPr lang="pl-PL" dirty="0" smtClean="0">
                <a:latin typeface="+mj-lt"/>
              </a:rPr>
              <a:t>- Zaangażowanie nauczycieli i dzieci w  proces działań, którego efektami są: poznanie tajników teatru, zaangażowanie w proces tworzenia (operowanie środkami wyrazu plastycznego, muzycznego), nauka ekspresji ciała, poznanie zasad animacji lalki teatralnej, nauka interpretacji tekstu literackiego, wykorzystanie narzędzi informatycznych do projektowania</a:t>
            </a:r>
          </a:p>
          <a:p>
            <a:pPr marL="319088" indent="-141288">
              <a:buNone/>
            </a:pPr>
            <a:r>
              <a:rPr lang="pl-PL" dirty="0" smtClean="0">
                <a:latin typeface="+mj-lt"/>
              </a:rPr>
              <a:t>- Prowadzenie działań teatralnych w zakresie wykraczającym poza realizację podstawy programowej  </a:t>
            </a:r>
            <a:endParaRPr lang="pl-PL" dirty="0">
              <a:latin typeface="+mj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459" y="2232865"/>
            <a:ext cx="2305782" cy="4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4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899411" y="479135"/>
            <a:ext cx="10737954" cy="1560716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7030A0"/>
                </a:solidFill>
              </a:rPr>
              <a:t>Etapy realizacji projektu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b="1" dirty="0" smtClean="0">
                <a:solidFill>
                  <a:schemeClr val="tx1"/>
                </a:solidFill>
              </a:rPr>
              <a:t>poznawanie tajników teatru - wirtualna ścieżka teatralna</a:t>
            </a:r>
            <a:endParaRPr lang="pl-PL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44599" y="2498761"/>
            <a:ext cx="3325029" cy="2924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08607" y="3073400"/>
            <a:ext cx="3484494" cy="233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592896" y="2438401"/>
            <a:ext cx="2802439" cy="29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03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33700" y="210207"/>
            <a:ext cx="8770571" cy="1918854"/>
          </a:xfrm>
        </p:spPr>
        <p:txBody>
          <a:bodyPr>
            <a:normAutofit/>
          </a:bodyPr>
          <a:lstStyle/>
          <a:p>
            <a:pPr algn="ctr"/>
            <a:r>
              <a:rPr lang="pl-PL" sz="4900" dirty="0" smtClean="0">
                <a:solidFill>
                  <a:srgbClr val="7030A0"/>
                </a:solidFill>
              </a:rPr>
              <a:t>Etapy realizacji projektu</a:t>
            </a:r>
            <a:r>
              <a:rPr lang="pl-PL" dirty="0" smtClean="0">
                <a:solidFill>
                  <a:srgbClr val="7030A0"/>
                </a:solidFill>
              </a:rPr>
              <a:t/>
            </a:r>
            <a:br>
              <a:rPr lang="pl-PL" dirty="0" smtClean="0">
                <a:solidFill>
                  <a:srgbClr val="7030A0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prezentacja </a:t>
            </a:r>
            <a:r>
              <a:rPr lang="pl-PL" sz="2400" b="1" dirty="0">
                <a:solidFill>
                  <a:schemeClr val="tx1"/>
                </a:solidFill>
              </a:rPr>
              <a:t>multimedialna </a:t>
            </a:r>
            <a:r>
              <a:rPr lang="pl-PL" sz="2400" b="1" dirty="0" smtClean="0">
                <a:solidFill>
                  <a:schemeClr val="tx1"/>
                </a:solidFill>
              </a:rPr>
              <a:t/>
            </a:r>
            <a:br>
              <a:rPr lang="pl-PL" sz="2400" b="1" dirty="0" smtClean="0">
                <a:solidFill>
                  <a:schemeClr val="tx1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„W czasach </a:t>
            </a:r>
            <a:r>
              <a:rPr lang="pl-PL" sz="2400" b="1" dirty="0">
                <a:solidFill>
                  <a:schemeClr val="tx1"/>
                </a:solidFill>
              </a:rPr>
              <a:t>cesarstwa chińskiego”</a:t>
            </a: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6" y="1452765"/>
            <a:ext cx="2333438" cy="2701875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2175934"/>
            <a:ext cx="2628900" cy="196582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175934"/>
            <a:ext cx="2964849" cy="196582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777" y="2175934"/>
            <a:ext cx="3145320" cy="196582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6" y="4654991"/>
            <a:ext cx="2785028" cy="185330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23" y="4661942"/>
            <a:ext cx="2709152" cy="187634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024" y="4661208"/>
            <a:ext cx="3226981" cy="184709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33" y="4678997"/>
            <a:ext cx="3252094" cy="18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89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9628" y="359764"/>
            <a:ext cx="11104664" cy="1439056"/>
          </a:xfrm>
        </p:spPr>
        <p:txBody>
          <a:bodyPr>
            <a:normAutofit/>
          </a:bodyPr>
          <a:lstStyle/>
          <a:p>
            <a:r>
              <a:rPr lang="pl-PL" sz="4900" dirty="0" smtClean="0">
                <a:solidFill>
                  <a:srgbClr val="7030A0"/>
                </a:solidFill>
              </a:rPr>
              <a:t>Etapy realizacji projektu</a:t>
            </a:r>
            <a:r>
              <a:rPr lang="pl-PL" dirty="0" smtClean="0">
                <a:solidFill>
                  <a:srgbClr val="7030A0"/>
                </a:solidFill>
              </a:rPr>
              <a:t/>
            </a:r>
            <a:br>
              <a:rPr lang="pl-PL" dirty="0" smtClean="0">
                <a:solidFill>
                  <a:srgbClr val="7030A0"/>
                </a:solidFill>
              </a:rPr>
            </a:br>
            <a:r>
              <a:rPr lang="pl-PL" sz="2400" b="1" dirty="0" smtClean="0">
                <a:solidFill>
                  <a:schemeClr val="tx1"/>
                </a:solidFill>
              </a:rPr>
              <a:t>tkaniny </a:t>
            </a:r>
            <a:r>
              <a:rPr lang="pl-PL" sz="2400" b="1" dirty="0">
                <a:solidFill>
                  <a:schemeClr val="tx1"/>
                </a:solidFill>
              </a:rPr>
              <a:t>projektowane </a:t>
            </a:r>
            <a:r>
              <a:rPr lang="pl-PL" sz="2400" b="1" dirty="0" smtClean="0">
                <a:solidFill>
                  <a:schemeClr val="tx1"/>
                </a:solidFill>
              </a:rPr>
              <a:t>przez </a:t>
            </a:r>
            <a:r>
              <a:rPr lang="pl-PL" sz="2400" b="1" dirty="0">
                <a:solidFill>
                  <a:schemeClr val="tx1"/>
                </a:solidFill>
              </a:rPr>
              <a:t>nauczyciela z dziećmi</a:t>
            </a: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01" y="1660306"/>
            <a:ext cx="1895935" cy="252791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69" y="1636468"/>
            <a:ext cx="1939237" cy="251453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15" y="1678497"/>
            <a:ext cx="1895936" cy="252791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8400" y="3213100"/>
            <a:ext cx="2197100" cy="306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93101" y="3163143"/>
            <a:ext cx="2260599" cy="313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6601" y="3231798"/>
            <a:ext cx="2133600" cy="302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824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9529" y="599089"/>
            <a:ext cx="10764690" cy="1519461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7030A0"/>
                </a:solidFill>
              </a:rPr>
              <a:t>Etapy realizacji projektu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b="1" dirty="0" smtClean="0">
                <a:solidFill>
                  <a:schemeClr val="tx1"/>
                </a:solidFill>
              </a:rPr>
              <a:t>wizje postaci literackich w oczach dzieci</a:t>
            </a:r>
            <a:endParaRPr lang="pl-PL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Ja\Desktop\IMG_34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4776" y="2428875"/>
            <a:ext cx="2671370" cy="3933825"/>
          </a:xfrm>
          <a:prstGeom prst="rect">
            <a:avLst/>
          </a:prstGeom>
          <a:noFill/>
        </p:spPr>
      </p:pic>
      <p:pic>
        <p:nvPicPr>
          <p:cNvPr id="1027" name="Picture 3" descr="C:\Users\Ja\Desktop\IMG_34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0984" y="2425699"/>
            <a:ext cx="2686323" cy="3949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001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 piórami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230_TF11309028.potx" id="{BD086D32-420B-4649-97E4-E32574C2D42F}" vid="{E772E59F-5355-4B39-91F2-9F0CF1982668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7B8899B-5794-42FB-9137-8220A73767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728C3E1-D10B-4426-B05E-8E1CAFF03C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9290C9-6505-4B77-B628-A44276CB9D85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16c05727-aa75-4e4a-9b5f-8a80a1165891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z piórami</Template>
  <TotalTime>0</TotalTime>
  <Words>245</Words>
  <Application>Microsoft Office PowerPoint</Application>
  <PresentationFormat>Panoramiczny</PresentationFormat>
  <Paragraphs>36</Paragraphs>
  <Slides>17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1" baseType="lpstr">
      <vt:lpstr>Calibri</vt:lpstr>
      <vt:lpstr>Century Schoolbook</vt:lpstr>
      <vt:lpstr>Corbel</vt:lpstr>
      <vt:lpstr>Z piórami</vt:lpstr>
      <vt:lpstr>Projekt „Lalki ożywają w teatrze”  Przedszkole publiczne nr 165</vt:lpstr>
      <vt:lpstr> Cele projektu</vt:lpstr>
      <vt:lpstr>Uczestnicy i realizatorzy projektu bezpośredni - dzieci z grupy 5 - 6 latków - dyrektor, nauczyciele, instruktor rytmiki </vt:lpstr>
      <vt:lpstr>Uczestnicy i realizatorzy projektu pośredni - rodzice, dzieci z 12 przedszkoli z dzielnicy Praga-Północ, przedstawiciele władz oświatowych i instytucji kultury zaprzyjaźnionych z placówką</vt:lpstr>
      <vt:lpstr>Unikalność koncepcji projektu</vt:lpstr>
      <vt:lpstr>Etapy realizacji projektu poznawanie tajników teatru - wirtualna ścieżka teatralna</vt:lpstr>
      <vt:lpstr>Etapy realizacji projektu prezentacja multimedialna  „W czasach cesarstwa chińskiego”</vt:lpstr>
      <vt:lpstr>Etapy realizacji projektu tkaniny projektowane przez nauczyciela z dziećmi</vt:lpstr>
      <vt:lpstr>Etapy realizacji projektu wizje postaci literackich w oczach dzieci</vt:lpstr>
      <vt:lpstr>Etapy realizacji projektu nauka wyrażania emocji - zabawy dramowe </vt:lpstr>
      <vt:lpstr>Etapy realizacji projektu nauka animacji lalki teatralnej</vt:lpstr>
      <vt:lpstr>Etapy realizacji projektu  „Taniec chiński z wachlarzami”</vt:lpstr>
      <vt:lpstr> powstawanie lalek na konkurs „Lalka teatralna – czyli zabawy teatralne przedszkolaków”</vt:lpstr>
      <vt:lpstr>Etapy realizacji projektu przedszkolna wystawa lalek wykonanych przez dzieci z rodzicami „Lalka teatralna, czyli zabawy teatralne przedszkolaków”  </vt:lpstr>
      <vt:lpstr>Etapy realizacji projektu próby teatralne</vt:lpstr>
      <vt:lpstr>Etapy realizacji projektu wystawienie przedstawienia „Biała księżniczka i Złoty smok”</vt:lpstr>
      <vt:lpstr>Efekty, refleksja autorów    - Uczestniczenie w projekcie, który jak żywy organizm zmieniał się, ewoluował na naszych oczach, dostarczał wielu wzruszeń przyniosło nam wiele satysfakcji  - Dzięki zaangażowaniu dzieci i rodziców mogłyśmy realizować nowe pomysły                    i uczyć dzieci zastosowania technologii informatycznej m.in. do projekcji, komponowania scenografii, wirtualnych podróży   - Przedszkolaki zaprzyjaźniły się ze swoimi kukłami, rozmawiały z nimi, były dumne, że mogą występować dla kolegów z naszej i innych placówek - Współpraca za kurtyną wzmocniła zespół, wyzwoliła potencjał dzieci wycofanych                       i nieśmiałych -Zdobyta wiedza, umiejętności aktorskie będą kanwą dla dalszego rozwoju zdolności i talentów dzieci  - Baza przedszkola została wzbogacona o scenariusz, lalki, scenografię, z tych zasobów mogą korzystać kolejne roczniki przedszkolaków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2021-08-17T13:21:40Z</dcterms:created>
  <dcterms:modified xsi:type="dcterms:W3CDTF">2021-08-24T10:30:03Z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